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4" r:id="rId3"/>
    <p:sldId id="281" r:id="rId4"/>
    <p:sldId id="280" r:id="rId5"/>
    <p:sldId id="28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13"/>
    <a:srgbClr val="FFCC01"/>
    <a:srgbClr val="FF9609"/>
    <a:srgbClr val="F65E12"/>
    <a:srgbClr val="FCE2BC"/>
    <a:srgbClr val="E27323"/>
    <a:srgbClr val="FF653C"/>
    <a:srgbClr val="F48A48"/>
    <a:srgbClr val="F1D0B9"/>
    <a:srgbClr val="F399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8692C3-AE66-4F5A-9BAB-D6EBA6F0F546}" v="1" dt="2025-10-21T07:06:12.6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33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68400" cy="684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ham Kamble" userId="5b73e53b6fc6c46e" providerId="LiveId" clId="{A31A648D-07E7-472D-BB71-B200C58B1907}"/>
    <pc:docChg chg="modSld">
      <pc:chgData name="Soham Kamble" userId="5b73e53b6fc6c46e" providerId="LiveId" clId="{A31A648D-07E7-472D-BB71-B200C58B1907}" dt="2025-10-21T07:07:22.370" v="12" actId="208"/>
      <pc:docMkLst>
        <pc:docMk/>
      </pc:docMkLst>
      <pc:sldChg chg="addSp modSp mod">
        <pc:chgData name="Soham Kamble" userId="5b73e53b6fc6c46e" providerId="LiveId" clId="{A31A648D-07E7-472D-BB71-B200C58B1907}" dt="2025-10-21T07:07:22.370" v="12" actId="208"/>
        <pc:sldMkLst>
          <pc:docMk/>
          <pc:sldMk cId="3037157184" sldId="283"/>
        </pc:sldMkLst>
        <pc:spChg chg="mod">
          <ac:chgData name="Soham Kamble" userId="5b73e53b6fc6c46e" providerId="LiveId" clId="{A31A648D-07E7-472D-BB71-B200C58B1907}" dt="2025-10-21T07:07:22.370" v="12" actId="208"/>
          <ac:spMkLst>
            <pc:docMk/>
            <pc:sldMk cId="3037157184" sldId="283"/>
            <ac:spMk id="9" creationId="{AFAE643C-BE61-60A9-33AC-33C8F15DFD24}"/>
          </ac:spMkLst>
        </pc:spChg>
        <pc:picChg chg="add mod">
          <ac:chgData name="Soham Kamble" userId="5b73e53b6fc6c46e" providerId="LiveId" clId="{A31A648D-07E7-472D-BB71-B200C58B1907}" dt="2025-10-21T07:06:36.054" v="10" actId="1076"/>
          <ac:picMkLst>
            <pc:docMk/>
            <pc:sldMk cId="3037157184" sldId="283"/>
            <ac:picMk id="3" creationId="{430BC1C9-7C86-DF97-4C8A-46CF38392E51}"/>
          </ac:picMkLst>
        </pc:picChg>
      </pc:sldChg>
      <pc:sldChg chg="modSp mod">
        <pc:chgData name="Soham Kamble" userId="5b73e53b6fc6c46e" providerId="LiveId" clId="{A31A648D-07E7-472D-BB71-B200C58B1907}" dt="2025-10-21T06:55:23.421" v="1" actId="20577"/>
        <pc:sldMkLst>
          <pc:docMk/>
          <pc:sldMk cId="4130061688" sldId="285"/>
        </pc:sldMkLst>
        <pc:graphicFrameChg chg="modGraphic">
          <ac:chgData name="Soham Kamble" userId="5b73e53b6fc6c46e" providerId="LiveId" clId="{A31A648D-07E7-472D-BB71-B200C58B1907}" dt="2025-10-21T06:55:23.421" v="1" actId="20577"/>
          <ac:graphicFrameMkLst>
            <pc:docMk/>
            <pc:sldMk cId="4130061688" sldId="285"/>
            <ac:graphicFrameMk id="60" creationId="{8A612D38-7F8E-421B-817F-7678EEDC9E99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 b="1" i="0" u="none" strike="noStrike" baseline="0" dirty="0">
                <a:effectLst/>
                <a:latin typeface="Arial Black" panose="020B0A04020102020204" pitchFamily="34" charset="0"/>
              </a:rPr>
              <a:t>Untapped Campus Growth Potential – Beyond Food</a:t>
            </a:r>
            <a:endParaRPr lang="en-US" sz="1200" b="1" dirty="0">
              <a:latin typeface="Arial Black" panose="020B0A040201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7013287401574801E-2"/>
          <c:y val="0.10663821932589697"/>
          <c:w val="0.92298671259842524"/>
          <c:h val="0.767486542354420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of Monthly Student Spend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Food Delivery</c:v>
                </c:pt>
                <c:pt idx="1">
                  <c:v>Dining Out</c:v>
                </c:pt>
                <c:pt idx="2">
                  <c:v>Groceries / Essentials</c:v>
                </c:pt>
                <c:pt idx="3">
                  <c:v>Events &amp; Clubs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0.35</c:v>
                </c:pt>
                <c:pt idx="1">
                  <c:v>0.2</c:v>
                </c:pt>
                <c:pt idx="2">
                  <c:v>0.15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9B-4997-99E9-E2F12A3C9F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25273487"/>
        <c:axId val="826685951"/>
      </c:barChart>
      <c:catAx>
        <c:axId val="825273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6685951"/>
        <c:crosses val="autoZero"/>
        <c:auto val="1"/>
        <c:lblAlgn val="ctr"/>
        <c:lblOffset val="100"/>
        <c:noMultiLvlLbl val="0"/>
      </c:catAx>
      <c:valAx>
        <c:axId val="826685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5273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1278761436888632E-2"/>
          <c:y val="0.90726340017601759"/>
          <c:w val="0.54766177656533155"/>
          <c:h val="8.087968939251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557C-925E-4625-A14C-0744A95E1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308DF-9F11-457A-9A78-B075F1CCE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1472B-2707-4D23-94B6-DB75FA6A3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2059-6ECB-440D-8DD2-B5C3189CE3F8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9AA45-AE02-415A-8960-63B97549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A3797-9917-4B87-94D9-DDD76610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DA7E-5120-428D-9BA0-7B01734AC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83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A018-BEA8-46DC-A8B1-9CA8E624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2FBC3-8760-4A58-B9A0-362FF7CFF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A1331-8353-408E-8EED-A45781050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2059-6ECB-440D-8DD2-B5C3189CE3F8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76640-5DBA-4455-A3A1-7F082AC1E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242C5-2DB1-4722-8EEE-6953776A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DA7E-5120-428D-9BA0-7B01734AC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86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06F8A8-5A7B-47C2-A580-9B8759621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F7FE3-B3B2-4C16-BBAE-AF800A414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162D1-DFE9-405F-98CA-293C15357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2059-6ECB-440D-8DD2-B5C3189CE3F8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C82E9-B539-493E-B1D3-7B25B3EFA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35D1F-5273-4968-8789-84A80BD48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DA7E-5120-428D-9BA0-7B01734AC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869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8588-5942-4E18-8609-AD1262C06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DE26B-FB36-43B2-A843-AB873DDCF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62F67-1623-4234-8376-B9945BE3F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2059-6ECB-440D-8DD2-B5C3189CE3F8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DC53E-16AB-4C78-8EED-A1E56ACE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FBF2C-1AFE-4FE4-B9C4-7E368B24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DA7E-5120-428D-9BA0-7B01734AC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653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2D84-F4B2-444A-B7E9-1AB6A8AD0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EDBA8-7963-4AA9-8817-03EBE48D3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BDFC8-85C9-4DF5-B0B0-98BB4CBF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2059-6ECB-440D-8DD2-B5C3189CE3F8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44909-82E4-4F7E-BE40-27D6B166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77E33-A06A-4318-B62E-C0E6751A9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DA7E-5120-428D-9BA0-7B01734AC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104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6BB45-469C-43DC-B10D-77D581E1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5659F-295B-472C-97D8-43022A75B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895AE-ADCE-4DC8-91B4-FCCA3FD30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7EF4A-D70E-4E91-B779-BBF480A4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2059-6ECB-440D-8DD2-B5C3189CE3F8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82022-70A7-41E6-9120-DDD0623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66833-A760-42E1-BA7F-EB332B7B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DA7E-5120-428D-9BA0-7B01734AC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695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1155-9922-45DB-A021-B236D5344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6D1F4-288B-4576-8639-3CC9AF5A5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4C457-8083-4D34-9FB0-CE997DD5D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FA0E8-D08C-4C75-94DF-5AF1292661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80ECFC-C7C1-4517-8D77-CA2120E66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A84170-E42E-438B-85AA-5884A8074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2059-6ECB-440D-8DD2-B5C3189CE3F8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6C8782-7E84-4838-87AD-CE8CC065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4C53B-A0B3-4A0C-BA6F-DC60970DC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DA7E-5120-428D-9BA0-7B01734AC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082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0B2E5-C3E7-411C-8B27-927F2E0A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953252-8FDB-4E54-B72E-D90E45C63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2059-6ECB-440D-8DD2-B5C3189CE3F8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5E5FA2-6951-4C4E-9346-576F09A10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7730D-17E4-4409-9AD6-74AC3C08A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DA7E-5120-428D-9BA0-7B01734AC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088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30C15-AC8E-4B7D-AD23-7B1E8622D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2059-6ECB-440D-8DD2-B5C3189CE3F8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CBF86-0E9D-4BBA-B885-AE00DF8B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180C8-C33D-42AD-8F5C-687753C5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DA7E-5120-428D-9BA0-7B01734AC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88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5043-E6AA-4241-9ACB-449EAD5B1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6D0C0-9AA7-4FA3-A815-805DBABC8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36451-AE41-4E1E-95AB-2D4051569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877C5-C0FC-4BB5-AEDF-348775FFE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2059-6ECB-440D-8DD2-B5C3189CE3F8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5DBA8-FADE-49C9-8D85-442A7DE1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A103C-2F42-4703-B6FA-DE4E594F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DA7E-5120-428D-9BA0-7B01734AC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403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2AB7-5F55-4701-A392-6B2A5E50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4BDE48-9A36-4BD8-9458-5EA3AF7F77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A5A5C-049A-4B96-8405-D4419E738E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EC2CD-7FA4-420F-AC5D-977709F7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2059-6ECB-440D-8DD2-B5C3189CE3F8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8FE43-A0F0-4E1A-ACC4-3D045230C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E2D65-EF0F-4EA9-B334-06C918AD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DA7E-5120-428D-9BA0-7B01734AC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802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940A1E-9AA2-422A-8A9C-ABC61851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E0ABE-1570-4827-9F14-792A4AC59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101A7-AB69-4DF2-BD13-E8FCD80834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2059-6ECB-440D-8DD2-B5C3189CE3F8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2454B-79C0-41B3-A234-169CE3E16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B5F48-751C-4F1C-B98B-DBAA3BFEAF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0DA7E-5120-428D-9BA0-7B01734AC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370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7.png"/><Relationship Id="rId21" Type="http://schemas.openxmlformats.org/officeDocument/2006/relationships/image" Target="../media/image43.png"/><Relationship Id="rId7" Type="http://schemas.openxmlformats.org/officeDocument/2006/relationships/image" Target="../media/image29.jp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6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8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9.png"/><Relationship Id="rId7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rgbClr val="F39915"/>
            </a:gs>
            <a:gs pos="11000">
              <a:schemeClr val="accent1">
                <a:lumMod val="5000"/>
                <a:lumOff val="95000"/>
              </a:schemeClr>
            </a:gs>
            <a:gs pos="100000">
              <a:srgbClr val="FF653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AE643C-BE61-60A9-33AC-33C8F15DFD24}"/>
              </a:ext>
            </a:extLst>
          </p:cNvPr>
          <p:cNvSpPr/>
          <p:nvPr/>
        </p:nvSpPr>
        <p:spPr>
          <a:xfrm>
            <a:off x="8661400" y="1856269"/>
            <a:ext cx="2641600" cy="22053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9A66B-83D0-978E-D7CF-3AD9A9011AC7}"/>
              </a:ext>
            </a:extLst>
          </p:cNvPr>
          <p:cNvSpPr txBox="1"/>
          <p:nvPr/>
        </p:nvSpPr>
        <p:spPr>
          <a:xfrm>
            <a:off x="8720602" y="1987278"/>
            <a:ext cx="3330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tos Black" panose="020B0004020202020204" pitchFamily="34" charset="0"/>
              </a:rPr>
              <a:t>TEAM MEMBERS</a:t>
            </a:r>
          </a:p>
          <a:p>
            <a:endParaRPr lang="en-US" b="1" dirty="0">
              <a:latin typeface="Aptos Black" panose="020B0004020202020204" pitchFamily="34" charset="0"/>
            </a:endParaRPr>
          </a:p>
          <a:p>
            <a:r>
              <a:rPr lang="en-US" b="1" dirty="0">
                <a:latin typeface="Aptos Black" panose="020B0004020202020204" pitchFamily="34" charset="0"/>
              </a:rPr>
              <a:t>1.SOHAM KAMBLE</a:t>
            </a:r>
          </a:p>
          <a:p>
            <a:r>
              <a:rPr lang="en-US" b="1" dirty="0">
                <a:latin typeface="Aptos Black" panose="020B0004020202020204" pitchFamily="34" charset="0"/>
              </a:rPr>
              <a:t>2.ABHIJAY PANSARI</a:t>
            </a:r>
          </a:p>
          <a:p>
            <a:r>
              <a:rPr lang="en-US" b="1" dirty="0">
                <a:latin typeface="Aptos Black" panose="020B0004020202020204" pitchFamily="34" charset="0"/>
              </a:rPr>
              <a:t>3.TUSHAR KUMAR</a:t>
            </a:r>
          </a:p>
          <a:p>
            <a:r>
              <a:rPr lang="en-US" b="1" dirty="0">
                <a:latin typeface="Aptos Black" panose="020B0004020202020204" pitchFamily="34" charset="0"/>
              </a:rPr>
              <a:t>4.SAWON MITRA</a:t>
            </a:r>
            <a:endParaRPr lang="en-IN" b="1" dirty="0">
              <a:latin typeface="Aptos Black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5C8720-2126-ED81-5379-85D18B4CBC3D}"/>
              </a:ext>
            </a:extLst>
          </p:cNvPr>
          <p:cNvSpPr txBox="1"/>
          <p:nvPr/>
        </p:nvSpPr>
        <p:spPr>
          <a:xfrm>
            <a:off x="0" y="3042552"/>
            <a:ext cx="53158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65E12"/>
                </a:solidFill>
                <a:latin typeface="Aptos Black" panose="020B0004020202020204" pitchFamily="34" charset="0"/>
              </a:rPr>
              <a:t>FOOD FOR THOUGHT CHALLENGE</a:t>
            </a:r>
            <a:endParaRPr lang="en-IN" sz="4000" b="1" dirty="0">
              <a:solidFill>
                <a:srgbClr val="F65E12"/>
              </a:solidFill>
              <a:latin typeface="Aptos Black" panose="020B00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6469E1-61BB-972B-190A-645383B59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1156" y="45649"/>
            <a:ext cx="1140328" cy="8992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ECF452-679E-237F-9CB1-2FD630A07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346679" cy="698629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85363D-06C2-0658-2FEB-05B5DAEC8B16}"/>
              </a:ext>
            </a:extLst>
          </p:cNvPr>
          <p:cNvSpPr txBox="1"/>
          <p:nvPr/>
        </p:nvSpPr>
        <p:spPr>
          <a:xfrm>
            <a:off x="293156" y="4893645"/>
            <a:ext cx="4693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ptos Black" panose="020B0004020202020204" pitchFamily="34" charset="0"/>
              </a:rPr>
              <a:t>TEAM NAME:  STRATEGEATS</a:t>
            </a:r>
            <a:endParaRPr lang="en-IN" sz="2400" b="1" dirty="0">
              <a:latin typeface="Aptos Black" panose="020B00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3F3483-040B-6BB5-C3B0-390F4FBD1396}"/>
              </a:ext>
            </a:extLst>
          </p:cNvPr>
          <p:cNvSpPr/>
          <p:nvPr/>
        </p:nvSpPr>
        <p:spPr>
          <a:xfrm>
            <a:off x="293156" y="4893644"/>
            <a:ext cx="4124960" cy="461665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person riding a scooter&#10;&#10;AI-generated content may be incorrect.">
            <a:extLst>
              <a:ext uri="{FF2B5EF4-FFF2-40B4-BE49-F238E27FC236}">
                <a16:creationId xmlns:a16="http://schemas.microsoft.com/office/drawing/2014/main" id="{9157FC28-3D45-7E3B-494E-251CDF27C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31" y="1148383"/>
            <a:ext cx="1894168" cy="189416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CA8785-3D42-E46E-7ECE-3359D63BEC14}"/>
              </a:ext>
            </a:extLst>
          </p:cNvPr>
          <p:cNvCxnSpPr/>
          <p:nvPr/>
        </p:nvCxnSpPr>
        <p:spPr>
          <a:xfrm>
            <a:off x="166441" y="2958957"/>
            <a:ext cx="49829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84BCD06-8972-4C11-9A34-DF7A9A43F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551" y="487183"/>
            <a:ext cx="1428087" cy="1591966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43DFAA6-51EA-2027-CAF5-FDC1FC5E7C32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756638" y="1283166"/>
            <a:ext cx="904762" cy="8904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7E2B1D5C-DFF0-173B-11CF-2EB0AB1F5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109" y="4550701"/>
            <a:ext cx="1190819" cy="1609215"/>
          </a:xfrm>
          <a:prstGeom prst="rect">
            <a:avLst/>
          </a:prstGeom>
        </p:spPr>
      </p:pic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6596C812-4527-E0C9-AB4D-5F3F68FE288B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7718928" y="4061644"/>
            <a:ext cx="1292992" cy="1293665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653FE67-46F7-4766-5702-C212DC63BD33}"/>
              </a:ext>
            </a:extLst>
          </p:cNvPr>
          <p:cNvCxnSpPr>
            <a:endCxn id="9" idx="1"/>
          </p:cNvCxnSpPr>
          <p:nvPr/>
        </p:nvCxnSpPr>
        <p:spPr>
          <a:xfrm>
            <a:off x="7756638" y="2958957"/>
            <a:ext cx="9047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F22E2ED-5006-DFA0-A832-F13B91732E37}"/>
              </a:ext>
            </a:extLst>
          </p:cNvPr>
          <p:cNvCxnSpPr>
            <a:cxnSpLocks/>
          </p:cNvCxnSpPr>
          <p:nvPr/>
        </p:nvCxnSpPr>
        <p:spPr>
          <a:xfrm>
            <a:off x="5892800" y="132080"/>
            <a:ext cx="0" cy="67259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D389337-D8EA-3FC3-6AE7-F46B4E995F2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982200" y="4061644"/>
            <a:ext cx="0" cy="8964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BFD32DB6-1DF8-E0AC-568A-D91C5BAF6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4959" y="4958080"/>
            <a:ext cx="1493088" cy="15748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06E83C9-28CE-A738-61BD-83CA3A2BDF0F}"/>
              </a:ext>
            </a:extLst>
          </p:cNvPr>
          <p:cNvSpPr txBox="1"/>
          <p:nvPr/>
        </p:nvSpPr>
        <p:spPr>
          <a:xfrm>
            <a:off x="7884160" y="944880"/>
            <a:ext cx="21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8ACEC3-03B4-F961-4A07-22056582C8FE}"/>
              </a:ext>
            </a:extLst>
          </p:cNvPr>
          <p:cNvSpPr txBox="1"/>
          <p:nvPr/>
        </p:nvSpPr>
        <p:spPr>
          <a:xfrm>
            <a:off x="7806236" y="2663362"/>
            <a:ext cx="21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5FD492-3749-28D2-0841-5919BFC53999}"/>
              </a:ext>
            </a:extLst>
          </p:cNvPr>
          <p:cNvSpPr txBox="1"/>
          <p:nvPr/>
        </p:nvSpPr>
        <p:spPr>
          <a:xfrm>
            <a:off x="7885837" y="5053403"/>
            <a:ext cx="21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26F7604-A8E4-8C70-CE62-B92C27220DC7}"/>
              </a:ext>
            </a:extLst>
          </p:cNvPr>
          <p:cNvSpPr txBox="1"/>
          <p:nvPr/>
        </p:nvSpPr>
        <p:spPr>
          <a:xfrm>
            <a:off x="10062960" y="4634747"/>
            <a:ext cx="21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  <a:endParaRPr lang="en-IN" b="1" dirty="0"/>
          </a:p>
        </p:txBody>
      </p:sp>
      <p:pic>
        <p:nvPicPr>
          <p:cNvPr id="3" name="Picture 2" descr="A person in a suit&#10;&#10;AI-generated content may be incorrect.">
            <a:extLst>
              <a:ext uri="{FF2B5EF4-FFF2-40B4-BE49-F238E27FC236}">
                <a16:creationId xmlns:a16="http://schemas.microsoft.com/office/drawing/2014/main" id="{430BC1C9-7C86-DF97-4C8A-46CF38392E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62" y="2305254"/>
            <a:ext cx="1356373" cy="157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5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D6B69-6789-CF86-C6B9-60B434B07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22">
            <a:extLst>
              <a:ext uri="{FF2B5EF4-FFF2-40B4-BE49-F238E27FC236}">
                <a16:creationId xmlns:a16="http://schemas.microsoft.com/office/drawing/2014/main" id="{94026A81-D891-6B7E-1E26-8ECE6CC667AB}"/>
              </a:ext>
            </a:extLst>
          </p:cNvPr>
          <p:cNvGrpSpPr/>
          <p:nvPr/>
        </p:nvGrpSpPr>
        <p:grpSpPr>
          <a:xfrm>
            <a:off x="1321066" y="12536"/>
            <a:ext cx="10058134" cy="717348"/>
            <a:chOff x="0" y="0"/>
            <a:chExt cx="838121" cy="365465"/>
          </a:xfrm>
        </p:grpSpPr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D79D251E-05F9-966F-7FC2-FF99D583AD40}"/>
                </a:ext>
              </a:extLst>
            </p:cNvPr>
            <p:cNvSpPr/>
            <p:nvPr/>
          </p:nvSpPr>
          <p:spPr>
            <a:xfrm>
              <a:off x="0" y="0"/>
              <a:ext cx="838121" cy="365465"/>
            </a:xfrm>
            <a:custGeom>
              <a:avLst/>
              <a:gdLst/>
              <a:ahLst/>
              <a:cxnLst/>
              <a:rect l="l" t="t" r="r" b="b"/>
              <a:pathLst>
                <a:path w="838121" h="365465">
                  <a:moveTo>
                    <a:pt x="0" y="0"/>
                  </a:moveTo>
                  <a:lnTo>
                    <a:pt x="838121" y="0"/>
                  </a:lnTo>
                  <a:lnTo>
                    <a:pt x="838121" y="365465"/>
                  </a:lnTo>
                  <a:lnTo>
                    <a:pt x="0" y="365465"/>
                  </a:lnTo>
                  <a:close/>
                </a:path>
              </a:pathLst>
            </a:custGeom>
            <a:solidFill>
              <a:srgbClr val="FF653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6" name="TextBox 24">
              <a:extLst>
                <a:ext uri="{FF2B5EF4-FFF2-40B4-BE49-F238E27FC236}">
                  <a16:creationId xmlns:a16="http://schemas.microsoft.com/office/drawing/2014/main" id="{D5D492A6-2513-5718-2920-915929C9DBCE}"/>
                </a:ext>
              </a:extLst>
            </p:cNvPr>
            <p:cNvSpPr txBox="1"/>
            <p:nvPr/>
          </p:nvSpPr>
          <p:spPr>
            <a:xfrm>
              <a:off x="0" y="-47625"/>
              <a:ext cx="838121" cy="413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B590BC5-FE31-DA1A-1126-B9B1EC4925DB}"/>
              </a:ext>
            </a:extLst>
          </p:cNvPr>
          <p:cNvSpPr txBox="1"/>
          <p:nvPr/>
        </p:nvSpPr>
        <p:spPr>
          <a:xfrm>
            <a:off x="13368" y="3683000"/>
            <a:ext cx="4104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300" b="1">
                <a:solidFill>
                  <a:srgbClr val="FFFFFF"/>
                </a:solidFill>
                <a:latin typeface="Arial"/>
              </a:rPr>
              <a:t>5.  Health &amp; Wellness – Purpose-Driven Loyalty</a:t>
            </a:r>
            <a:r>
              <a:rPr lang="en-US" sz="1300">
                <a:latin typeface="Arial"/>
                <a:cs typeface="Arial"/>
              </a:rPr>
              <a:t>​</a:t>
            </a:r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D6AA570-C2F5-C938-05A5-6F476B62E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" y="17533"/>
            <a:ext cx="1261979" cy="707354"/>
          </a:xfrm>
          <a:prstGeom prst="rect">
            <a:avLst/>
          </a:prstGeom>
        </p:spPr>
      </p:pic>
      <p:grpSp>
        <p:nvGrpSpPr>
          <p:cNvPr id="27" name="Group 12">
            <a:extLst>
              <a:ext uri="{FF2B5EF4-FFF2-40B4-BE49-F238E27FC236}">
                <a16:creationId xmlns:a16="http://schemas.microsoft.com/office/drawing/2014/main" id="{6945127F-3282-6736-23DF-770966FA042C}"/>
              </a:ext>
            </a:extLst>
          </p:cNvPr>
          <p:cNvGrpSpPr>
            <a:grpSpLocks noChangeAspect="1"/>
          </p:cNvGrpSpPr>
          <p:nvPr/>
        </p:nvGrpSpPr>
        <p:grpSpPr>
          <a:xfrm>
            <a:off x="11474531" y="97132"/>
            <a:ext cx="600399" cy="548155"/>
            <a:chOff x="0" y="0"/>
            <a:chExt cx="901036" cy="986686"/>
          </a:xfrm>
        </p:grpSpPr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1DB13408-0BEF-068D-C041-C83348B0C6DB}"/>
                </a:ext>
              </a:extLst>
            </p:cNvPr>
            <p:cNvSpPr/>
            <p:nvPr/>
          </p:nvSpPr>
          <p:spPr>
            <a:xfrm>
              <a:off x="0" y="0"/>
              <a:ext cx="901065" cy="986663"/>
            </a:xfrm>
            <a:custGeom>
              <a:avLst/>
              <a:gdLst/>
              <a:ahLst/>
              <a:cxnLst/>
              <a:rect l="l" t="t" r="r" b="b"/>
              <a:pathLst>
                <a:path w="901065" h="986663">
                  <a:moveTo>
                    <a:pt x="0" y="0"/>
                  </a:moveTo>
                  <a:lnTo>
                    <a:pt x="901065" y="0"/>
                  </a:lnTo>
                  <a:lnTo>
                    <a:pt x="901065" y="986663"/>
                  </a:lnTo>
                  <a:lnTo>
                    <a:pt x="0" y="986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3" b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object 52">
            <a:extLst>
              <a:ext uri="{FF2B5EF4-FFF2-40B4-BE49-F238E27FC236}">
                <a16:creationId xmlns:a16="http://schemas.microsoft.com/office/drawing/2014/main" id="{461D35C4-C67E-AD2D-A5AF-7B42134EADD3}"/>
              </a:ext>
            </a:extLst>
          </p:cNvPr>
          <p:cNvGrpSpPr/>
          <p:nvPr/>
        </p:nvGrpSpPr>
        <p:grpSpPr>
          <a:xfrm>
            <a:off x="4217752" y="1000702"/>
            <a:ext cx="4047222" cy="5562600"/>
            <a:chOff x="6423406" y="1327958"/>
            <a:chExt cx="6070833" cy="8343900"/>
          </a:xfrm>
        </p:grpSpPr>
        <p:sp>
          <p:nvSpPr>
            <p:cNvPr id="5" name="object 54">
              <a:extLst>
                <a:ext uri="{FF2B5EF4-FFF2-40B4-BE49-F238E27FC236}">
                  <a16:creationId xmlns:a16="http://schemas.microsoft.com/office/drawing/2014/main" id="{305C78B0-2CC4-AE46-AABC-65DE22ECDEA6}"/>
                </a:ext>
              </a:extLst>
            </p:cNvPr>
            <p:cNvSpPr/>
            <p:nvPr/>
          </p:nvSpPr>
          <p:spPr>
            <a:xfrm>
              <a:off x="6423406" y="1341474"/>
              <a:ext cx="95250" cy="8178165"/>
            </a:xfrm>
            <a:custGeom>
              <a:avLst/>
              <a:gdLst/>
              <a:ahLst/>
              <a:cxnLst/>
              <a:rect l="l" t="t" r="r" b="b"/>
              <a:pathLst>
                <a:path w="95250" h="8178165">
                  <a:moveTo>
                    <a:pt x="38811" y="8077263"/>
                  </a:moveTo>
                  <a:lnTo>
                    <a:pt x="711" y="8076997"/>
                  </a:lnTo>
                  <a:lnTo>
                    <a:pt x="0" y="8177403"/>
                  </a:lnTo>
                  <a:lnTo>
                    <a:pt x="38100" y="8177670"/>
                  </a:lnTo>
                  <a:lnTo>
                    <a:pt x="38811" y="8077263"/>
                  </a:lnTo>
                  <a:close/>
                </a:path>
                <a:path w="95250" h="8178165">
                  <a:moveTo>
                    <a:pt x="39865" y="7924863"/>
                  </a:moveTo>
                  <a:lnTo>
                    <a:pt x="1778" y="7924597"/>
                  </a:lnTo>
                  <a:lnTo>
                    <a:pt x="977" y="8038897"/>
                  </a:lnTo>
                  <a:lnTo>
                    <a:pt x="39077" y="8039163"/>
                  </a:lnTo>
                  <a:lnTo>
                    <a:pt x="39865" y="7924863"/>
                  </a:lnTo>
                  <a:close/>
                </a:path>
                <a:path w="95250" h="8178165">
                  <a:moveTo>
                    <a:pt x="40932" y="7772476"/>
                  </a:moveTo>
                  <a:lnTo>
                    <a:pt x="2832" y="7772209"/>
                  </a:lnTo>
                  <a:lnTo>
                    <a:pt x="2032" y="7886509"/>
                  </a:lnTo>
                  <a:lnTo>
                    <a:pt x="40132" y="7886776"/>
                  </a:lnTo>
                  <a:lnTo>
                    <a:pt x="40932" y="7772476"/>
                  </a:lnTo>
                  <a:close/>
                </a:path>
                <a:path w="95250" h="8178165">
                  <a:moveTo>
                    <a:pt x="41998" y="7620076"/>
                  </a:moveTo>
                  <a:lnTo>
                    <a:pt x="3898" y="7619809"/>
                  </a:lnTo>
                  <a:lnTo>
                    <a:pt x="3098" y="7734109"/>
                  </a:lnTo>
                  <a:lnTo>
                    <a:pt x="41198" y="7734376"/>
                  </a:lnTo>
                  <a:lnTo>
                    <a:pt x="41998" y="7620076"/>
                  </a:lnTo>
                  <a:close/>
                </a:path>
                <a:path w="95250" h="8178165">
                  <a:moveTo>
                    <a:pt x="43065" y="7467676"/>
                  </a:moveTo>
                  <a:lnTo>
                    <a:pt x="4965" y="7467409"/>
                  </a:lnTo>
                  <a:lnTo>
                    <a:pt x="4165" y="7581709"/>
                  </a:lnTo>
                  <a:lnTo>
                    <a:pt x="42265" y="7581976"/>
                  </a:lnTo>
                  <a:lnTo>
                    <a:pt x="43065" y="7467676"/>
                  </a:lnTo>
                  <a:close/>
                </a:path>
                <a:path w="95250" h="8178165">
                  <a:moveTo>
                    <a:pt x="44132" y="7315289"/>
                  </a:moveTo>
                  <a:lnTo>
                    <a:pt x="6032" y="7315022"/>
                  </a:lnTo>
                  <a:lnTo>
                    <a:pt x="5232" y="7429309"/>
                  </a:lnTo>
                  <a:lnTo>
                    <a:pt x="43332" y="7429576"/>
                  </a:lnTo>
                  <a:lnTo>
                    <a:pt x="44132" y="7315289"/>
                  </a:lnTo>
                  <a:close/>
                </a:path>
                <a:path w="95250" h="8178165">
                  <a:moveTo>
                    <a:pt x="45199" y="7162889"/>
                  </a:moveTo>
                  <a:lnTo>
                    <a:pt x="7099" y="7162622"/>
                  </a:lnTo>
                  <a:lnTo>
                    <a:pt x="6299" y="7276922"/>
                  </a:lnTo>
                  <a:lnTo>
                    <a:pt x="44399" y="7277189"/>
                  </a:lnTo>
                  <a:lnTo>
                    <a:pt x="45199" y="7162889"/>
                  </a:lnTo>
                  <a:close/>
                </a:path>
                <a:path w="95250" h="8178165">
                  <a:moveTo>
                    <a:pt x="46266" y="7010489"/>
                  </a:moveTo>
                  <a:lnTo>
                    <a:pt x="8166" y="7010222"/>
                  </a:lnTo>
                  <a:lnTo>
                    <a:pt x="7366" y="7124522"/>
                  </a:lnTo>
                  <a:lnTo>
                    <a:pt x="45466" y="7124789"/>
                  </a:lnTo>
                  <a:lnTo>
                    <a:pt x="46266" y="7010489"/>
                  </a:lnTo>
                  <a:close/>
                </a:path>
                <a:path w="95250" h="8178165">
                  <a:moveTo>
                    <a:pt x="47320" y="6858101"/>
                  </a:moveTo>
                  <a:lnTo>
                    <a:pt x="9232" y="6857835"/>
                  </a:lnTo>
                  <a:lnTo>
                    <a:pt x="8432" y="6972122"/>
                  </a:lnTo>
                  <a:lnTo>
                    <a:pt x="46532" y="6972389"/>
                  </a:lnTo>
                  <a:lnTo>
                    <a:pt x="47320" y="6858101"/>
                  </a:lnTo>
                  <a:close/>
                </a:path>
                <a:path w="95250" h="8178165">
                  <a:moveTo>
                    <a:pt x="48387" y="6705701"/>
                  </a:moveTo>
                  <a:lnTo>
                    <a:pt x="10287" y="6705435"/>
                  </a:lnTo>
                  <a:lnTo>
                    <a:pt x="9499" y="6819735"/>
                  </a:lnTo>
                  <a:lnTo>
                    <a:pt x="47586" y="6820001"/>
                  </a:lnTo>
                  <a:lnTo>
                    <a:pt x="48387" y="6705701"/>
                  </a:lnTo>
                  <a:close/>
                </a:path>
                <a:path w="95250" h="8178165">
                  <a:moveTo>
                    <a:pt x="49453" y="6553301"/>
                  </a:moveTo>
                  <a:lnTo>
                    <a:pt x="11353" y="6553035"/>
                  </a:lnTo>
                  <a:lnTo>
                    <a:pt x="10553" y="6667335"/>
                  </a:lnTo>
                  <a:lnTo>
                    <a:pt x="48653" y="6667601"/>
                  </a:lnTo>
                  <a:lnTo>
                    <a:pt x="49453" y="6553301"/>
                  </a:lnTo>
                  <a:close/>
                </a:path>
                <a:path w="95250" h="8178165">
                  <a:moveTo>
                    <a:pt x="50520" y="6400914"/>
                  </a:moveTo>
                  <a:lnTo>
                    <a:pt x="12420" y="6400647"/>
                  </a:lnTo>
                  <a:lnTo>
                    <a:pt x="11620" y="6514935"/>
                  </a:lnTo>
                  <a:lnTo>
                    <a:pt x="49720" y="6515201"/>
                  </a:lnTo>
                  <a:lnTo>
                    <a:pt x="50520" y="6400914"/>
                  </a:lnTo>
                  <a:close/>
                </a:path>
                <a:path w="95250" h="8178165">
                  <a:moveTo>
                    <a:pt x="51587" y="6248514"/>
                  </a:moveTo>
                  <a:lnTo>
                    <a:pt x="13487" y="6248247"/>
                  </a:lnTo>
                  <a:lnTo>
                    <a:pt x="12687" y="6362547"/>
                  </a:lnTo>
                  <a:lnTo>
                    <a:pt x="50787" y="6362814"/>
                  </a:lnTo>
                  <a:lnTo>
                    <a:pt x="51587" y="6248514"/>
                  </a:lnTo>
                  <a:close/>
                </a:path>
                <a:path w="95250" h="8178165">
                  <a:moveTo>
                    <a:pt x="52654" y="6096114"/>
                  </a:moveTo>
                  <a:lnTo>
                    <a:pt x="14554" y="6095847"/>
                  </a:lnTo>
                  <a:lnTo>
                    <a:pt x="13754" y="6210147"/>
                  </a:lnTo>
                  <a:lnTo>
                    <a:pt x="51854" y="6210414"/>
                  </a:lnTo>
                  <a:lnTo>
                    <a:pt x="52654" y="6096114"/>
                  </a:lnTo>
                  <a:close/>
                </a:path>
                <a:path w="95250" h="8178165">
                  <a:moveTo>
                    <a:pt x="53721" y="5943714"/>
                  </a:moveTo>
                  <a:lnTo>
                    <a:pt x="15621" y="5943447"/>
                  </a:lnTo>
                  <a:lnTo>
                    <a:pt x="14820" y="6057747"/>
                  </a:lnTo>
                  <a:lnTo>
                    <a:pt x="52920" y="6058014"/>
                  </a:lnTo>
                  <a:lnTo>
                    <a:pt x="53721" y="5943714"/>
                  </a:lnTo>
                  <a:close/>
                </a:path>
                <a:path w="95250" h="8178165">
                  <a:moveTo>
                    <a:pt x="54787" y="5791327"/>
                  </a:moveTo>
                  <a:lnTo>
                    <a:pt x="16687" y="5791060"/>
                  </a:lnTo>
                  <a:lnTo>
                    <a:pt x="15887" y="5905360"/>
                  </a:lnTo>
                  <a:lnTo>
                    <a:pt x="53987" y="5905627"/>
                  </a:lnTo>
                  <a:lnTo>
                    <a:pt x="54787" y="5791327"/>
                  </a:lnTo>
                  <a:close/>
                </a:path>
                <a:path w="95250" h="8178165">
                  <a:moveTo>
                    <a:pt x="55841" y="5638927"/>
                  </a:moveTo>
                  <a:lnTo>
                    <a:pt x="17741" y="5638660"/>
                  </a:lnTo>
                  <a:lnTo>
                    <a:pt x="16954" y="5752960"/>
                  </a:lnTo>
                  <a:lnTo>
                    <a:pt x="55041" y="5753227"/>
                  </a:lnTo>
                  <a:lnTo>
                    <a:pt x="55841" y="5638927"/>
                  </a:lnTo>
                  <a:close/>
                </a:path>
                <a:path w="95250" h="8178165">
                  <a:moveTo>
                    <a:pt x="56908" y="5486527"/>
                  </a:moveTo>
                  <a:lnTo>
                    <a:pt x="18808" y="5486260"/>
                  </a:lnTo>
                  <a:lnTo>
                    <a:pt x="18008" y="5600560"/>
                  </a:lnTo>
                  <a:lnTo>
                    <a:pt x="56108" y="5600827"/>
                  </a:lnTo>
                  <a:lnTo>
                    <a:pt x="56908" y="5486527"/>
                  </a:lnTo>
                  <a:close/>
                </a:path>
                <a:path w="95250" h="8178165">
                  <a:moveTo>
                    <a:pt x="57975" y="5334139"/>
                  </a:moveTo>
                  <a:lnTo>
                    <a:pt x="19875" y="5333873"/>
                  </a:lnTo>
                  <a:lnTo>
                    <a:pt x="19075" y="5448160"/>
                  </a:lnTo>
                  <a:lnTo>
                    <a:pt x="57175" y="5448427"/>
                  </a:lnTo>
                  <a:lnTo>
                    <a:pt x="57975" y="5334139"/>
                  </a:lnTo>
                  <a:close/>
                </a:path>
                <a:path w="95250" h="8178165">
                  <a:moveTo>
                    <a:pt x="59042" y="5181739"/>
                  </a:moveTo>
                  <a:lnTo>
                    <a:pt x="20942" y="5181473"/>
                  </a:lnTo>
                  <a:lnTo>
                    <a:pt x="20142" y="5295773"/>
                  </a:lnTo>
                  <a:lnTo>
                    <a:pt x="58242" y="5296039"/>
                  </a:lnTo>
                  <a:lnTo>
                    <a:pt x="59042" y="5181739"/>
                  </a:lnTo>
                  <a:close/>
                </a:path>
                <a:path w="95250" h="8178165">
                  <a:moveTo>
                    <a:pt x="60109" y="5029339"/>
                  </a:moveTo>
                  <a:lnTo>
                    <a:pt x="22009" y="5029073"/>
                  </a:lnTo>
                  <a:lnTo>
                    <a:pt x="21209" y="5143373"/>
                  </a:lnTo>
                  <a:lnTo>
                    <a:pt x="59309" y="5143639"/>
                  </a:lnTo>
                  <a:lnTo>
                    <a:pt x="60109" y="5029339"/>
                  </a:lnTo>
                  <a:close/>
                </a:path>
                <a:path w="95250" h="8178165">
                  <a:moveTo>
                    <a:pt x="61175" y="4876952"/>
                  </a:moveTo>
                  <a:lnTo>
                    <a:pt x="23075" y="4876685"/>
                  </a:lnTo>
                  <a:lnTo>
                    <a:pt x="22275" y="4990973"/>
                  </a:lnTo>
                  <a:lnTo>
                    <a:pt x="60375" y="4991239"/>
                  </a:lnTo>
                  <a:lnTo>
                    <a:pt x="61175" y="4876952"/>
                  </a:lnTo>
                  <a:close/>
                </a:path>
                <a:path w="95250" h="8178165">
                  <a:moveTo>
                    <a:pt x="62242" y="4724552"/>
                  </a:moveTo>
                  <a:lnTo>
                    <a:pt x="24142" y="4724285"/>
                  </a:lnTo>
                  <a:lnTo>
                    <a:pt x="23342" y="4838585"/>
                  </a:lnTo>
                  <a:lnTo>
                    <a:pt x="61442" y="4838852"/>
                  </a:lnTo>
                  <a:lnTo>
                    <a:pt x="62242" y="4724552"/>
                  </a:lnTo>
                  <a:close/>
                </a:path>
                <a:path w="95250" h="8178165">
                  <a:moveTo>
                    <a:pt x="63296" y="4572152"/>
                  </a:moveTo>
                  <a:lnTo>
                    <a:pt x="25196" y="4571885"/>
                  </a:lnTo>
                  <a:lnTo>
                    <a:pt x="24409" y="4686185"/>
                  </a:lnTo>
                  <a:lnTo>
                    <a:pt x="62509" y="4686452"/>
                  </a:lnTo>
                  <a:lnTo>
                    <a:pt x="63296" y="4572152"/>
                  </a:lnTo>
                  <a:close/>
                </a:path>
                <a:path w="95250" h="8178165">
                  <a:moveTo>
                    <a:pt x="64363" y="4419765"/>
                  </a:moveTo>
                  <a:lnTo>
                    <a:pt x="26263" y="4419498"/>
                  </a:lnTo>
                  <a:lnTo>
                    <a:pt x="25463" y="4533785"/>
                  </a:lnTo>
                  <a:lnTo>
                    <a:pt x="63563" y="4534052"/>
                  </a:lnTo>
                  <a:lnTo>
                    <a:pt x="64363" y="4419765"/>
                  </a:lnTo>
                  <a:close/>
                </a:path>
                <a:path w="95250" h="8178165">
                  <a:moveTo>
                    <a:pt x="65430" y="4267365"/>
                  </a:moveTo>
                  <a:lnTo>
                    <a:pt x="27330" y="4267098"/>
                  </a:lnTo>
                  <a:lnTo>
                    <a:pt x="26530" y="4381398"/>
                  </a:lnTo>
                  <a:lnTo>
                    <a:pt x="64630" y="4381665"/>
                  </a:lnTo>
                  <a:lnTo>
                    <a:pt x="65430" y="4267365"/>
                  </a:lnTo>
                  <a:close/>
                </a:path>
                <a:path w="95250" h="8178165">
                  <a:moveTo>
                    <a:pt x="66497" y="4114965"/>
                  </a:moveTo>
                  <a:lnTo>
                    <a:pt x="28397" y="4114698"/>
                  </a:lnTo>
                  <a:lnTo>
                    <a:pt x="27597" y="4228998"/>
                  </a:lnTo>
                  <a:lnTo>
                    <a:pt x="65697" y="4229265"/>
                  </a:lnTo>
                  <a:lnTo>
                    <a:pt x="66497" y="4114965"/>
                  </a:lnTo>
                  <a:close/>
                </a:path>
                <a:path w="95250" h="8178165">
                  <a:moveTo>
                    <a:pt x="67564" y="3962565"/>
                  </a:moveTo>
                  <a:lnTo>
                    <a:pt x="29464" y="3962298"/>
                  </a:lnTo>
                  <a:lnTo>
                    <a:pt x="28663" y="4076598"/>
                  </a:lnTo>
                  <a:lnTo>
                    <a:pt x="66763" y="4076865"/>
                  </a:lnTo>
                  <a:lnTo>
                    <a:pt x="67564" y="3962565"/>
                  </a:lnTo>
                  <a:close/>
                </a:path>
                <a:path w="95250" h="8178165">
                  <a:moveTo>
                    <a:pt x="68630" y="3810177"/>
                  </a:moveTo>
                  <a:lnTo>
                    <a:pt x="30530" y="3809911"/>
                  </a:lnTo>
                  <a:lnTo>
                    <a:pt x="29730" y="3924211"/>
                  </a:lnTo>
                  <a:lnTo>
                    <a:pt x="67830" y="3924477"/>
                  </a:lnTo>
                  <a:lnTo>
                    <a:pt x="68630" y="3810177"/>
                  </a:lnTo>
                  <a:close/>
                </a:path>
                <a:path w="95250" h="8178165">
                  <a:moveTo>
                    <a:pt x="69697" y="3657777"/>
                  </a:moveTo>
                  <a:lnTo>
                    <a:pt x="31597" y="3657511"/>
                  </a:lnTo>
                  <a:lnTo>
                    <a:pt x="30797" y="3771811"/>
                  </a:lnTo>
                  <a:lnTo>
                    <a:pt x="68897" y="3772077"/>
                  </a:lnTo>
                  <a:lnTo>
                    <a:pt x="69697" y="3657777"/>
                  </a:lnTo>
                  <a:close/>
                </a:path>
                <a:path w="95250" h="8178165">
                  <a:moveTo>
                    <a:pt x="70751" y="3505377"/>
                  </a:moveTo>
                  <a:lnTo>
                    <a:pt x="32664" y="3505111"/>
                  </a:lnTo>
                  <a:lnTo>
                    <a:pt x="31864" y="3619411"/>
                  </a:lnTo>
                  <a:lnTo>
                    <a:pt x="69964" y="3619677"/>
                  </a:lnTo>
                  <a:lnTo>
                    <a:pt x="70751" y="3505377"/>
                  </a:lnTo>
                  <a:close/>
                </a:path>
                <a:path w="95250" h="8178165">
                  <a:moveTo>
                    <a:pt x="71818" y="3352990"/>
                  </a:moveTo>
                  <a:lnTo>
                    <a:pt x="33718" y="3352723"/>
                  </a:lnTo>
                  <a:lnTo>
                    <a:pt x="32918" y="3467011"/>
                  </a:lnTo>
                  <a:lnTo>
                    <a:pt x="71018" y="3467277"/>
                  </a:lnTo>
                  <a:lnTo>
                    <a:pt x="71818" y="3352990"/>
                  </a:lnTo>
                  <a:close/>
                </a:path>
                <a:path w="95250" h="8178165">
                  <a:moveTo>
                    <a:pt x="72885" y="3200590"/>
                  </a:moveTo>
                  <a:lnTo>
                    <a:pt x="34785" y="3200323"/>
                  </a:lnTo>
                  <a:lnTo>
                    <a:pt x="33985" y="3314623"/>
                  </a:lnTo>
                  <a:lnTo>
                    <a:pt x="72085" y="3314890"/>
                  </a:lnTo>
                  <a:lnTo>
                    <a:pt x="72885" y="3200590"/>
                  </a:lnTo>
                  <a:close/>
                </a:path>
                <a:path w="95250" h="8178165">
                  <a:moveTo>
                    <a:pt x="73952" y="3048190"/>
                  </a:moveTo>
                  <a:lnTo>
                    <a:pt x="35852" y="3047923"/>
                  </a:lnTo>
                  <a:lnTo>
                    <a:pt x="35052" y="3162223"/>
                  </a:lnTo>
                  <a:lnTo>
                    <a:pt x="73152" y="3162490"/>
                  </a:lnTo>
                  <a:lnTo>
                    <a:pt x="73952" y="3048190"/>
                  </a:lnTo>
                  <a:close/>
                </a:path>
                <a:path w="95250" h="8178165">
                  <a:moveTo>
                    <a:pt x="75018" y="2895803"/>
                  </a:moveTo>
                  <a:lnTo>
                    <a:pt x="36918" y="2895536"/>
                  </a:lnTo>
                  <a:lnTo>
                    <a:pt x="36118" y="3009823"/>
                  </a:lnTo>
                  <a:lnTo>
                    <a:pt x="74218" y="3010090"/>
                  </a:lnTo>
                  <a:lnTo>
                    <a:pt x="75018" y="2895803"/>
                  </a:lnTo>
                  <a:close/>
                </a:path>
                <a:path w="95250" h="8178165">
                  <a:moveTo>
                    <a:pt x="76085" y="2743403"/>
                  </a:moveTo>
                  <a:lnTo>
                    <a:pt x="37985" y="2743136"/>
                  </a:lnTo>
                  <a:lnTo>
                    <a:pt x="37185" y="2857436"/>
                  </a:lnTo>
                  <a:lnTo>
                    <a:pt x="75285" y="2857703"/>
                  </a:lnTo>
                  <a:lnTo>
                    <a:pt x="76085" y="2743403"/>
                  </a:lnTo>
                  <a:close/>
                </a:path>
                <a:path w="95250" h="8178165">
                  <a:moveTo>
                    <a:pt x="77152" y="2591003"/>
                  </a:moveTo>
                  <a:lnTo>
                    <a:pt x="39052" y="2590736"/>
                  </a:lnTo>
                  <a:lnTo>
                    <a:pt x="38252" y="2705036"/>
                  </a:lnTo>
                  <a:lnTo>
                    <a:pt x="76352" y="2705303"/>
                  </a:lnTo>
                  <a:lnTo>
                    <a:pt x="77152" y="2591003"/>
                  </a:lnTo>
                  <a:close/>
                </a:path>
                <a:path w="95250" h="8178165">
                  <a:moveTo>
                    <a:pt x="78206" y="2438616"/>
                  </a:moveTo>
                  <a:lnTo>
                    <a:pt x="40119" y="2438349"/>
                  </a:lnTo>
                  <a:lnTo>
                    <a:pt x="39319" y="2552636"/>
                  </a:lnTo>
                  <a:lnTo>
                    <a:pt x="77419" y="2552903"/>
                  </a:lnTo>
                  <a:lnTo>
                    <a:pt x="78206" y="2438616"/>
                  </a:lnTo>
                  <a:close/>
                </a:path>
                <a:path w="95250" h="8178165">
                  <a:moveTo>
                    <a:pt x="79273" y="2286216"/>
                  </a:moveTo>
                  <a:lnTo>
                    <a:pt x="41173" y="2285949"/>
                  </a:lnTo>
                  <a:lnTo>
                    <a:pt x="40386" y="2400249"/>
                  </a:lnTo>
                  <a:lnTo>
                    <a:pt x="78473" y="2400516"/>
                  </a:lnTo>
                  <a:lnTo>
                    <a:pt x="79273" y="2286216"/>
                  </a:lnTo>
                  <a:close/>
                </a:path>
                <a:path w="95250" h="8178165">
                  <a:moveTo>
                    <a:pt x="80340" y="2133816"/>
                  </a:moveTo>
                  <a:lnTo>
                    <a:pt x="42240" y="2133549"/>
                  </a:lnTo>
                  <a:lnTo>
                    <a:pt x="41440" y="2247849"/>
                  </a:lnTo>
                  <a:lnTo>
                    <a:pt x="79540" y="2248116"/>
                  </a:lnTo>
                  <a:lnTo>
                    <a:pt x="80340" y="2133816"/>
                  </a:lnTo>
                  <a:close/>
                </a:path>
                <a:path w="95250" h="8178165">
                  <a:moveTo>
                    <a:pt x="81407" y="1981415"/>
                  </a:moveTo>
                  <a:lnTo>
                    <a:pt x="43307" y="1981149"/>
                  </a:lnTo>
                  <a:lnTo>
                    <a:pt x="42506" y="2095449"/>
                  </a:lnTo>
                  <a:lnTo>
                    <a:pt x="80606" y="2095715"/>
                  </a:lnTo>
                  <a:lnTo>
                    <a:pt x="81407" y="1981415"/>
                  </a:lnTo>
                  <a:close/>
                </a:path>
                <a:path w="95250" h="8178165">
                  <a:moveTo>
                    <a:pt x="82473" y="1829028"/>
                  </a:moveTo>
                  <a:lnTo>
                    <a:pt x="44373" y="1828761"/>
                  </a:lnTo>
                  <a:lnTo>
                    <a:pt x="43573" y="1943061"/>
                  </a:lnTo>
                  <a:lnTo>
                    <a:pt x="81673" y="1943328"/>
                  </a:lnTo>
                  <a:lnTo>
                    <a:pt x="82473" y="1829028"/>
                  </a:lnTo>
                  <a:close/>
                </a:path>
                <a:path w="95250" h="8178165">
                  <a:moveTo>
                    <a:pt x="83540" y="1676628"/>
                  </a:moveTo>
                  <a:lnTo>
                    <a:pt x="45440" y="1676361"/>
                  </a:lnTo>
                  <a:lnTo>
                    <a:pt x="44640" y="1790661"/>
                  </a:lnTo>
                  <a:lnTo>
                    <a:pt x="82740" y="1790928"/>
                  </a:lnTo>
                  <a:lnTo>
                    <a:pt x="83540" y="1676628"/>
                  </a:lnTo>
                  <a:close/>
                </a:path>
                <a:path w="95250" h="8178165">
                  <a:moveTo>
                    <a:pt x="84607" y="1524228"/>
                  </a:moveTo>
                  <a:lnTo>
                    <a:pt x="46507" y="1523961"/>
                  </a:lnTo>
                  <a:lnTo>
                    <a:pt x="45707" y="1638261"/>
                  </a:lnTo>
                  <a:lnTo>
                    <a:pt x="83807" y="1638528"/>
                  </a:lnTo>
                  <a:lnTo>
                    <a:pt x="84607" y="1524228"/>
                  </a:lnTo>
                  <a:close/>
                </a:path>
                <a:path w="95250" h="8178165">
                  <a:moveTo>
                    <a:pt x="85674" y="1371841"/>
                  </a:moveTo>
                  <a:lnTo>
                    <a:pt x="47574" y="1371574"/>
                  </a:lnTo>
                  <a:lnTo>
                    <a:pt x="46774" y="1485861"/>
                  </a:lnTo>
                  <a:lnTo>
                    <a:pt x="84874" y="1486128"/>
                  </a:lnTo>
                  <a:lnTo>
                    <a:pt x="85674" y="1371841"/>
                  </a:lnTo>
                  <a:close/>
                </a:path>
                <a:path w="95250" h="8178165">
                  <a:moveTo>
                    <a:pt x="86728" y="1219441"/>
                  </a:moveTo>
                  <a:lnTo>
                    <a:pt x="48628" y="1219174"/>
                  </a:lnTo>
                  <a:lnTo>
                    <a:pt x="47840" y="1333474"/>
                  </a:lnTo>
                  <a:lnTo>
                    <a:pt x="85928" y="1333741"/>
                  </a:lnTo>
                  <a:lnTo>
                    <a:pt x="86728" y="1219441"/>
                  </a:lnTo>
                  <a:close/>
                </a:path>
                <a:path w="95250" h="8178165">
                  <a:moveTo>
                    <a:pt x="87795" y="1067041"/>
                  </a:moveTo>
                  <a:lnTo>
                    <a:pt x="49695" y="1066774"/>
                  </a:lnTo>
                  <a:lnTo>
                    <a:pt x="48895" y="1181074"/>
                  </a:lnTo>
                  <a:lnTo>
                    <a:pt x="86995" y="1181341"/>
                  </a:lnTo>
                  <a:lnTo>
                    <a:pt x="87795" y="1067041"/>
                  </a:lnTo>
                  <a:close/>
                </a:path>
                <a:path w="95250" h="8178165">
                  <a:moveTo>
                    <a:pt x="88861" y="914654"/>
                  </a:moveTo>
                  <a:lnTo>
                    <a:pt x="50761" y="914387"/>
                  </a:lnTo>
                  <a:lnTo>
                    <a:pt x="49961" y="1028674"/>
                  </a:lnTo>
                  <a:lnTo>
                    <a:pt x="88061" y="1028941"/>
                  </a:lnTo>
                  <a:lnTo>
                    <a:pt x="88861" y="914654"/>
                  </a:lnTo>
                  <a:close/>
                </a:path>
                <a:path w="95250" h="8178165">
                  <a:moveTo>
                    <a:pt x="89928" y="762254"/>
                  </a:moveTo>
                  <a:lnTo>
                    <a:pt x="51828" y="761987"/>
                  </a:lnTo>
                  <a:lnTo>
                    <a:pt x="51028" y="876287"/>
                  </a:lnTo>
                  <a:lnTo>
                    <a:pt x="89128" y="876554"/>
                  </a:lnTo>
                  <a:lnTo>
                    <a:pt x="89928" y="762254"/>
                  </a:lnTo>
                  <a:close/>
                </a:path>
                <a:path w="95250" h="8178165">
                  <a:moveTo>
                    <a:pt x="90995" y="609854"/>
                  </a:moveTo>
                  <a:lnTo>
                    <a:pt x="52895" y="609587"/>
                  </a:lnTo>
                  <a:lnTo>
                    <a:pt x="52095" y="723887"/>
                  </a:lnTo>
                  <a:lnTo>
                    <a:pt x="90195" y="724154"/>
                  </a:lnTo>
                  <a:lnTo>
                    <a:pt x="90995" y="609854"/>
                  </a:lnTo>
                  <a:close/>
                </a:path>
                <a:path w="95250" h="8178165">
                  <a:moveTo>
                    <a:pt x="92062" y="457466"/>
                  </a:moveTo>
                  <a:lnTo>
                    <a:pt x="53962" y="457200"/>
                  </a:lnTo>
                  <a:lnTo>
                    <a:pt x="53162" y="571487"/>
                  </a:lnTo>
                  <a:lnTo>
                    <a:pt x="91262" y="571754"/>
                  </a:lnTo>
                  <a:lnTo>
                    <a:pt x="92062" y="457466"/>
                  </a:lnTo>
                  <a:close/>
                </a:path>
                <a:path w="95250" h="8178165">
                  <a:moveTo>
                    <a:pt x="93129" y="305066"/>
                  </a:moveTo>
                  <a:lnTo>
                    <a:pt x="55029" y="304800"/>
                  </a:lnTo>
                  <a:lnTo>
                    <a:pt x="54229" y="419100"/>
                  </a:lnTo>
                  <a:lnTo>
                    <a:pt x="92329" y="419366"/>
                  </a:lnTo>
                  <a:lnTo>
                    <a:pt x="93129" y="305066"/>
                  </a:lnTo>
                  <a:close/>
                </a:path>
                <a:path w="95250" h="8178165">
                  <a:moveTo>
                    <a:pt x="94183" y="152666"/>
                  </a:moveTo>
                  <a:lnTo>
                    <a:pt x="56095" y="152400"/>
                  </a:lnTo>
                  <a:lnTo>
                    <a:pt x="55295" y="266700"/>
                  </a:lnTo>
                  <a:lnTo>
                    <a:pt x="93395" y="266966"/>
                  </a:lnTo>
                  <a:lnTo>
                    <a:pt x="94183" y="152666"/>
                  </a:lnTo>
                  <a:close/>
                </a:path>
                <a:path w="95250" h="8178165">
                  <a:moveTo>
                    <a:pt x="95250" y="266"/>
                  </a:moveTo>
                  <a:lnTo>
                    <a:pt x="57150" y="0"/>
                  </a:lnTo>
                  <a:lnTo>
                    <a:pt x="56349" y="114300"/>
                  </a:lnTo>
                  <a:lnTo>
                    <a:pt x="94449" y="114566"/>
                  </a:lnTo>
                  <a:lnTo>
                    <a:pt x="95250" y="266"/>
                  </a:lnTo>
                  <a:close/>
                </a:path>
              </a:pathLst>
            </a:custGeom>
            <a:solidFill>
              <a:srgbClr val="B4B4B4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7" name="object 55">
              <a:extLst>
                <a:ext uri="{FF2B5EF4-FFF2-40B4-BE49-F238E27FC236}">
                  <a16:creationId xmlns:a16="http://schemas.microsoft.com/office/drawing/2014/main" id="{2186221B-3B58-318A-6F2F-331CB74F6D38}"/>
                </a:ext>
              </a:extLst>
            </p:cNvPr>
            <p:cNvSpPr/>
            <p:nvPr/>
          </p:nvSpPr>
          <p:spPr>
            <a:xfrm>
              <a:off x="12494239" y="1327958"/>
              <a:ext cx="0" cy="8343900"/>
            </a:xfrm>
            <a:custGeom>
              <a:avLst/>
              <a:gdLst/>
              <a:ahLst/>
              <a:cxnLst/>
              <a:rect l="l" t="t" r="r" b="b"/>
              <a:pathLst>
                <a:path h="8343900">
                  <a:moveTo>
                    <a:pt x="0" y="0"/>
                  </a:moveTo>
                  <a:lnTo>
                    <a:pt x="0" y="8343900"/>
                  </a:lnTo>
                </a:path>
              </a:pathLst>
            </a:custGeom>
            <a:ln w="38100">
              <a:solidFill>
                <a:srgbClr val="B4B4B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67DEDA4-E042-343C-945B-59EBF91A56E1}"/>
              </a:ext>
            </a:extLst>
          </p:cNvPr>
          <p:cNvSpPr txBox="1"/>
          <p:nvPr/>
        </p:nvSpPr>
        <p:spPr>
          <a:xfrm>
            <a:off x="57560" y="751960"/>
            <a:ext cx="410410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   Problem Statement (for BIT MESRA)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8CE0B5-EFBB-2EDD-A5AB-B6D368230290}"/>
              </a:ext>
            </a:extLst>
          </p:cNvPr>
          <p:cNvSpPr txBox="1"/>
          <p:nvPr/>
        </p:nvSpPr>
        <p:spPr>
          <a:xfrm>
            <a:off x="8297653" y="750205"/>
            <a:ext cx="3760379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Guesstimate (BIT MESRA model)</a:t>
            </a:r>
            <a:r>
              <a:rPr lang="en-IN" sz="1400" dirty="0"/>
              <a:t>)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135CB3-DA07-6E03-4ED5-6DA7BE07D931}"/>
              </a:ext>
            </a:extLst>
          </p:cNvPr>
          <p:cNvSpPr txBox="1"/>
          <p:nvPr/>
        </p:nvSpPr>
        <p:spPr>
          <a:xfrm>
            <a:off x="4281252" y="746987"/>
            <a:ext cx="3945315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Benchmarks &amp; “Proof It Works” + learnings</a:t>
            </a:r>
            <a:endParaRPr lang="en-IN" sz="1400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A building with trees and a black background&#10;&#10;AI-generated content may be incorrect.">
            <a:extLst>
              <a:ext uri="{FF2B5EF4-FFF2-40B4-BE49-F238E27FC236}">
                <a16:creationId xmlns:a16="http://schemas.microsoft.com/office/drawing/2014/main" id="{73EA129C-5FA7-0691-3D28-50D3FB348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559" y="1148537"/>
            <a:ext cx="479108" cy="479108"/>
          </a:xfrm>
          <a:prstGeom prst="rect">
            <a:avLst/>
          </a:prstGeom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0D9BA10A-6BFF-4ACE-6EF0-B36D08BEB4AC}"/>
              </a:ext>
            </a:extLst>
          </p:cNvPr>
          <p:cNvSpPr/>
          <p:nvPr/>
        </p:nvSpPr>
        <p:spPr>
          <a:xfrm>
            <a:off x="8969302" y="1368970"/>
            <a:ext cx="308344" cy="1605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F85B0E-B1BB-02E5-28F7-22337D2DE0DD}"/>
              </a:ext>
            </a:extLst>
          </p:cNvPr>
          <p:cNvSpPr txBox="1"/>
          <p:nvPr/>
        </p:nvSpPr>
        <p:spPr>
          <a:xfrm>
            <a:off x="9185552" y="1295363"/>
            <a:ext cx="1583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14 Hostels, </a:t>
            </a:r>
          </a:p>
        </p:txBody>
      </p:sp>
      <p:sp>
        <p:nvSpPr>
          <p:cNvPr id="49" name="Rectangle 1">
            <a:extLst>
              <a:ext uri="{FF2B5EF4-FFF2-40B4-BE49-F238E27FC236}">
                <a16:creationId xmlns:a16="http://schemas.microsoft.com/office/drawing/2014/main" id="{16D7926C-C0B3-B815-4D05-350F7D258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794" y="4570942"/>
            <a:ext cx="370514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BE1B2E3-664E-F096-7343-09457C409EAD}"/>
              </a:ext>
            </a:extLst>
          </p:cNvPr>
          <p:cNvSpPr/>
          <p:nvPr/>
        </p:nvSpPr>
        <p:spPr>
          <a:xfrm>
            <a:off x="8336166" y="1647966"/>
            <a:ext cx="1025384" cy="928428"/>
          </a:xfrm>
          <a:prstGeom prst="ellipse">
            <a:avLst/>
          </a:prstGeom>
          <a:solidFill>
            <a:srgbClr val="F65E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47AA710-CA03-B1CA-0BA3-A6815835306C}"/>
              </a:ext>
            </a:extLst>
          </p:cNvPr>
          <p:cNvSpPr/>
          <p:nvPr/>
        </p:nvSpPr>
        <p:spPr>
          <a:xfrm>
            <a:off x="9747940" y="1700746"/>
            <a:ext cx="916402" cy="833962"/>
          </a:xfrm>
          <a:prstGeom prst="ellipse">
            <a:avLst/>
          </a:prstGeom>
          <a:solidFill>
            <a:srgbClr val="F65E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1EDD97BA-CCE4-DD73-976B-2542D01AD377}"/>
              </a:ext>
            </a:extLst>
          </p:cNvPr>
          <p:cNvSpPr/>
          <p:nvPr/>
        </p:nvSpPr>
        <p:spPr>
          <a:xfrm>
            <a:off x="9400573" y="2031898"/>
            <a:ext cx="308344" cy="1605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385F108C-C535-4246-494C-2420F7472F18}"/>
              </a:ext>
            </a:extLst>
          </p:cNvPr>
          <p:cNvSpPr/>
          <p:nvPr/>
        </p:nvSpPr>
        <p:spPr>
          <a:xfrm>
            <a:off x="10704066" y="2031898"/>
            <a:ext cx="308344" cy="1605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94EDFCF-CADB-E2B5-4551-10DF9203E62A}"/>
              </a:ext>
            </a:extLst>
          </p:cNvPr>
          <p:cNvSpPr/>
          <p:nvPr/>
        </p:nvSpPr>
        <p:spPr>
          <a:xfrm>
            <a:off x="11050732" y="1610727"/>
            <a:ext cx="1050683" cy="960983"/>
          </a:xfrm>
          <a:prstGeom prst="ellipse">
            <a:avLst/>
          </a:prstGeom>
          <a:solidFill>
            <a:srgbClr val="FF653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3CDDC30-8535-9B15-1AB9-077FAD4933CA}"/>
              </a:ext>
            </a:extLst>
          </p:cNvPr>
          <p:cNvSpPr txBox="1"/>
          <p:nvPr/>
        </p:nvSpPr>
        <p:spPr>
          <a:xfrm>
            <a:off x="8417549" y="1761507"/>
            <a:ext cx="833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</a:rPr>
              <a:t>4000 Total Students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091DB5E-2F3B-B2C6-75EA-148F206723C6}"/>
              </a:ext>
            </a:extLst>
          </p:cNvPr>
          <p:cNvSpPr txBox="1"/>
          <p:nvPr/>
        </p:nvSpPr>
        <p:spPr>
          <a:xfrm>
            <a:off x="8865800" y="1795529"/>
            <a:ext cx="2713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1800</a:t>
            </a:r>
            <a:br>
              <a:rPr lang="en-IN" sz="1200" dirty="0">
                <a:solidFill>
                  <a:schemeClr val="bg1"/>
                </a:solidFill>
              </a:rPr>
            </a:br>
            <a:r>
              <a:rPr lang="en-IN" sz="1200" dirty="0">
                <a:solidFill>
                  <a:schemeClr val="bg1"/>
                </a:solidFill>
              </a:rPr>
              <a:t>Active Users</a:t>
            </a:r>
            <a:br>
              <a:rPr lang="en-IN" sz="1200" dirty="0">
                <a:solidFill>
                  <a:schemeClr val="bg1"/>
                </a:solidFill>
              </a:rPr>
            </a:br>
            <a:r>
              <a:rPr lang="en-IN" sz="1200" dirty="0">
                <a:solidFill>
                  <a:schemeClr val="bg1"/>
                </a:solidFill>
              </a:rPr>
              <a:t>(45%)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ADC6AEF-9577-4A47-9703-145E576A1811}"/>
              </a:ext>
            </a:extLst>
          </p:cNvPr>
          <p:cNvSpPr txBox="1"/>
          <p:nvPr/>
        </p:nvSpPr>
        <p:spPr>
          <a:xfrm>
            <a:off x="8930676" y="2602739"/>
            <a:ext cx="26577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2 Orders per week × ₹ 230 AOV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95CBA54-4C5A-CD56-2C69-095456C3EB39}"/>
              </a:ext>
            </a:extLst>
          </p:cNvPr>
          <p:cNvSpPr/>
          <p:nvPr/>
        </p:nvSpPr>
        <p:spPr>
          <a:xfrm>
            <a:off x="8405009" y="2987749"/>
            <a:ext cx="1674650" cy="189097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9703073E-DAC5-3924-354E-3D9BFDD2C893}"/>
              </a:ext>
            </a:extLst>
          </p:cNvPr>
          <p:cNvSpPr/>
          <p:nvPr/>
        </p:nvSpPr>
        <p:spPr>
          <a:xfrm>
            <a:off x="10383382" y="2987749"/>
            <a:ext cx="1674650" cy="1890970"/>
          </a:xfrm>
          <a:prstGeom prst="roundRect">
            <a:avLst>
              <a:gd name="adj" fmla="val 0"/>
            </a:avLst>
          </a:prstGeom>
          <a:solidFill>
            <a:srgbClr val="CAE0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016C988-AC28-EA99-0086-AADAA25F1F8B}"/>
              </a:ext>
            </a:extLst>
          </p:cNvPr>
          <p:cNvCxnSpPr/>
          <p:nvPr/>
        </p:nvCxnSpPr>
        <p:spPr>
          <a:xfrm>
            <a:off x="8404541" y="3429001"/>
            <a:ext cx="16737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B16133E-222F-E105-5243-24112F2324FF}"/>
              </a:ext>
            </a:extLst>
          </p:cNvPr>
          <p:cNvCxnSpPr/>
          <p:nvPr/>
        </p:nvCxnSpPr>
        <p:spPr>
          <a:xfrm>
            <a:off x="10383382" y="3429000"/>
            <a:ext cx="16737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D971DDE-7F30-17B5-200E-4EF3BE1EE80A}"/>
              </a:ext>
            </a:extLst>
          </p:cNvPr>
          <p:cNvSpPr/>
          <p:nvPr/>
        </p:nvSpPr>
        <p:spPr>
          <a:xfrm>
            <a:off x="8404541" y="2987749"/>
            <a:ext cx="1673708" cy="441241"/>
          </a:xfrm>
          <a:prstGeom prst="rect">
            <a:avLst/>
          </a:prstGeom>
          <a:solidFill>
            <a:srgbClr val="F65E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EEFC09-703F-19BE-3A6E-4DC758250E93}"/>
              </a:ext>
            </a:extLst>
          </p:cNvPr>
          <p:cNvSpPr/>
          <p:nvPr/>
        </p:nvSpPr>
        <p:spPr>
          <a:xfrm>
            <a:off x="10381972" y="2996118"/>
            <a:ext cx="1673708" cy="44124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1" name="Picture 90" descr="A person holding a box&#10;&#10;AI-generated content may be incorrect.">
            <a:extLst>
              <a:ext uri="{FF2B5EF4-FFF2-40B4-BE49-F238E27FC236}">
                <a16:creationId xmlns:a16="http://schemas.microsoft.com/office/drawing/2014/main" id="{85311411-E733-94C8-0F92-FF6A962AA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559" y="2987738"/>
            <a:ext cx="441241" cy="441241"/>
          </a:xfrm>
          <a:prstGeom prst="rect">
            <a:avLst/>
          </a:prstGeom>
        </p:spPr>
      </p:pic>
      <p:pic>
        <p:nvPicPr>
          <p:cNvPr id="93" name="Picture 92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2CC97E10-4B37-7D77-BD78-12C96B7161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274" y="2979403"/>
            <a:ext cx="441239" cy="441239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D8C9E8BD-7CE1-A866-2300-67A0F498380E}"/>
              </a:ext>
            </a:extLst>
          </p:cNvPr>
          <p:cNvSpPr txBox="1"/>
          <p:nvPr/>
        </p:nvSpPr>
        <p:spPr>
          <a:xfrm>
            <a:off x="8871630" y="3038658"/>
            <a:ext cx="1147573" cy="369332"/>
          </a:xfrm>
          <a:prstGeom prst="rect">
            <a:avLst/>
          </a:prstGeom>
          <a:solidFill>
            <a:srgbClr val="F65E12"/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Delivery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189CEB-3976-80FD-7CFA-69CBF2B5506E}"/>
              </a:ext>
            </a:extLst>
          </p:cNvPr>
          <p:cNvSpPr txBox="1"/>
          <p:nvPr/>
        </p:nvSpPr>
        <p:spPr>
          <a:xfrm>
            <a:off x="10926404" y="3047233"/>
            <a:ext cx="114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Dine-out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CE86AB9-9ACD-01EF-1954-057FE2B9A578}"/>
              </a:ext>
            </a:extLst>
          </p:cNvPr>
          <p:cNvSpPr txBox="1"/>
          <p:nvPr/>
        </p:nvSpPr>
        <p:spPr>
          <a:xfrm>
            <a:off x="8424559" y="3496733"/>
            <a:ext cx="1653690" cy="1384995"/>
          </a:xfrm>
          <a:prstGeom prst="rect">
            <a:avLst/>
          </a:prstGeom>
          <a:solidFill>
            <a:srgbClr val="F48A48"/>
          </a:solidFill>
        </p:spPr>
        <p:txBody>
          <a:bodyPr wrap="square" rtlCol="0">
            <a:spAutoFit/>
          </a:bodyPr>
          <a:lstStyle/>
          <a:p>
            <a:r>
              <a:rPr lang="en-US" sz="1050" b="1" dirty="0"/>
              <a:t>Users:</a:t>
            </a:r>
            <a:r>
              <a:rPr lang="en-US" sz="1050" dirty="0"/>
              <a:t> 1,800 active students (45 %)</a:t>
            </a:r>
            <a:br>
              <a:rPr lang="en-US" sz="1050" dirty="0"/>
            </a:br>
            <a:r>
              <a:rPr lang="en-US" sz="1050" b="1" dirty="0"/>
              <a:t>Avg. Orders / Week:</a:t>
            </a:r>
            <a:r>
              <a:rPr lang="en-US" sz="1050" dirty="0"/>
              <a:t> 2</a:t>
            </a:r>
            <a:br>
              <a:rPr lang="en-US" sz="1050" dirty="0"/>
            </a:br>
            <a:r>
              <a:rPr lang="en-US" sz="1050" b="1" dirty="0"/>
              <a:t>Avg. Order Value:</a:t>
            </a:r>
            <a:r>
              <a:rPr lang="en-US" sz="1050" dirty="0"/>
              <a:t> ₹ 230</a:t>
            </a:r>
            <a:br>
              <a:rPr lang="en-US" sz="1050" dirty="0"/>
            </a:br>
            <a:r>
              <a:rPr lang="en-US" sz="1050" b="1" dirty="0"/>
              <a:t>Take Rate:</a:t>
            </a:r>
            <a:r>
              <a:rPr lang="en-US" sz="1050" dirty="0"/>
              <a:t> 20 %</a:t>
            </a:r>
            <a:br>
              <a:rPr lang="en-US" sz="1050" dirty="0"/>
            </a:br>
            <a:r>
              <a:rPr lang="en-US" sz="1050" b="1" dirty="0"/>
              <a:t>Weekly GMV:</a:t>
            </a:r>
            <a:r>
              <a:rPr lang="en-US" sz="1050" dirty="0"/>
              <a:t> ₹ 8.28 L</a:t>
            </a:r>
            <a:br>
              <a:rPr lang="en-US" sz="1050" dirty="0"/>
            </a:br>
            <a:r>
              <a:rPr lang="en-US" sz="1050" b="1" dirty="0"/>
              <a:t>Monthly Revenue to Swiggy:</a:t>
            </a:r>
            <a:r>
              <a:rPr lang="en-US" sz="1050" dirty="0"/>
              <a:t> ≈ ₹ 7.1 L</a:t>
            </a:r>
            <a:endParaRPr lang="en-IN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FA4C0A3-E3BB-76D3-7B42-51FC850D5F37}"/>
              </a:ext>
            </a:extLst>
          </p:cNvPr>
          <p:cNvSpPr txBox="1"/>
          <p:nvPr/>
        </p:nvSpPr>
        <p:spPr>
          <a:xfrm>
            <a:off x="10329262" y="3502070"/>
            <a:ext cx="18472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Users:</a:t>
            </a:r>
            <a:r>
              <a:rPr lang="en-US" sz="1050" dirty="0"/>
              <a:t> ~600 students (15%) </a:t>
            </a:r>
            <a:br>
              <a:rPr lang="en-US" sz="1050" dirty="0"/>
            </a:br>
            <a:r>
              <a:rPr lang="en-US" sz="1050" b="1" dirty="0"/>
              <a:t>Avg. Group Size:</a:t>
            </a:r>
            <a:r>
              <a:rPr lang="en-US" sz="1050" dirty="0"/>
              <a:t> 4 </a:t>
            </a:r>
            <a:br>
              <a:rPr lang="en-US" sz="1050" dirty="0"/>
            </a:br>
            <a:r>
              <a:rPr lang="en-US" sz="1050" b="1" dirty="0"/>
              <a:t>Avg. Frequency:</a:t>
            </a:r>
            <a:r>
              <a:rPr lang="en-US" sz="1050" dirty="0"/>
              <a:t> 1 outing / 3 weeks </a:t>
            </a:r>
            <a:br>
              <a:rPr lang="en-US" sz="1050" dirty="0"/>
            </a:br>
            <a:r>
              <a:rPr lang="en-US" sz="1050" b="1" dirty="0"/>
              <a:t>Avg. Bill:</a:t>
            </a:r>
            <a:r>
              <a:rPr lang="en-US" sz="1050" dirty="0"/>
              <a:t> ₹ 1,400/table </a:t>
            </a:r>
            <a:r>
              <a:rPr lang="en-US" sz="1050" b="1" dirty="0"/>
              <a:t>Take Rate:</a:t>
            </a:r>
            <a:r>
              <a:rPr lang="en-US" sz="1050" dirty="0"/>
              <a:t> 7 % </a:t>
            </a:r>
            <a:br>
              <a:rPr lang="en-US" sz="1050" dirty="0"/>
            </a:br>
            <a:r>
              <a:rPr lang="en-US" sz="1050" b="1" dirty="0"/>
              <a:t>Swiggy Revenue:</a:t>
            </a:r>
            <a:r>
              <a:rPr lang="en-US" sz="1050" dirty="0"/>
              <a:t> ≈ ₹ 0.2 L / month</a:t>
            </a:r>
            <a:endParaRPr lang="en-IN" sz="1050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EE9C11B-5542-E517-0076-E339B1BD15E5}"/>
              </a:ext>
            </a:extLst>
          </p:cNvPr>
          <p:cNvSpPr/>
          <p:nvPr/>
        </p:nvSpPr>
        <p:spPr>
          <a:xfrm>
            <a:off x="8336166" y="4969934"/>
            <a:ext cx="3765242" cy="13360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D06010F7-0CE3-63E6-9E54-B6E2C257B09E}"/>
              </a:ext>
            </a:extLst>
          </p:cNvPr>
          <p:cNvSpPr/>
          <p:nvPr/>
        </p:nvSpPr>
        <p:spPr>
          <a:xfrm>
            <a:off x="8380059" y="5034619"/>
            <a:ext cx="1808336" cy="5520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2DF6F2D4-E6B4-4BC7-E437-13B6A8E9C242}"/>
              </a:ext>
            </a:extLst>
          </p:cNvPr>
          <p:cNvSpPr/>
          <p:nvPr/>
        </p:nvSpPr>
        <p:spPr>
          <a:xfrm>
            <a:off x="8373478" y="5669521"/>
            <a:ext cx="1808336" cy="5520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519E9854-1C77-A73F-168B-001B11C7015C}"/>
              </a:ext>
            </a:extLst>
          </p:cNvPr>
          <p:cNvSpPr/>
          <p:nvPr/>
        </p:nvSpPr>
        <p:spPr>
          <a:xfrm>
            <a:off x="10259541" y="5042964"/>
            <a:ext cx="1808336" cy="5520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8B5E9FA-5709-4979-D6DD-5C8BA94C7188}"/>
              </a:ext>
            </a:extLst>
          </p:cNvPr>
          <p:cNvSpPr/>
          <p:nvPr/>
        </p:nvSpPr>
        <p:spPr>
          <a:xfrm>
            <a:off x="10253006" y="5661484"/>
            <a:ext cx="1808336" cy="5520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68595F6-01A7-C569-E9C7-AD2B8679E0AE}"/>
              </a:ext>
            </a:extLst>
          </p:cNvPr>
          <p:cNvSpPr txBox="1"/>
          <p:nvPr/>
        </p:nvSpPr>
        <p:spPr>
          <a:xfrm>
            <a:off x="11213096" y="1789012"/>
            <a:ext cx="72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₹ 8.28 L Weekly GMV</a:t>
            </a:r>
            <a:endParaRPr lang="en-IN" sz="1200" b="1" dirty="0">
              <a:solidFill>
                <a:schemeClr val="bg1"/>
              </a:solidFill>
            </a:endParaRP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9BC579ED-A26F-2972-5619-9A63FD01BF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636" y="5109415"/>
            <a:ext cx="420625" cy="420625"/>
          </a:xfrm>
          <a:prstGeom prst="rect">
            <a:avLst/>
          </a:prstGeom>
        </p:spPr>
      </p:pic>
      <p:pic>
        <p:nvPicPr>
          <p:cNvPr id="119" name="Picture 118" descr="A hand holding a cell phone&#10;&#10;AI-generated content may be incorrect.">
            <a:extLst>
              <a:ext uri="{FF2B5EF4-FFF2-40B4-BE49-F238E27FC236}">
                <a16:creationId xmlns:a16="http://schemas.microsoft.com/office/drawing/2014/main" id="{ADA93303-C86B-F179-EC54-40CCC895A1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541" y="5742615"/>
            <a:ext cx="420625" cy="420625"/>
          </a:xfrm>
          <a:prstGeom prst="rect">
            <a:avLst/>
          </a:prstGeom>
        </p:spPr>
      </p:pic>
      <p:pic>
        <p:nvPicPr>
          <p:cNvPr id="122" name="Picture 12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98F1F1C-7D4D-605F-7913-ABEF6F4520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460" y="5716654"/>
            <a:ext cx="472546" cy="472546"/>
          </a:xfrm>
          <a:prstGeom prst="rect">
            <a:avLst/>
          </a:prstGeom>
        </p:spPr>
      </p:pic>
      <p:pic>
        <p:nvPicPr>
          <p:cNvPr id="123" name="Picture 12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808CDBF-04AD-2B01-7993-7606907855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41" y="5100323"/>
            <a:ext cx="420625" cy="420625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D5B6BA29-2878-D70F-E7AE-39A8B83A8194}"/>
              </a:ext>
            </a:extLst>
          </p:cNvPr>
          <p:cNvSpPr txBox="1"/>
          <p:nvPr/>
        </p:nvSpPr>
        <p:spPr>
          <a:xfrm>
            <a:off x="8810209" y="5025254"/>
            <a:ext cx="13643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/>
              <a:t>Total Monthly Revenue </a:t>
            </a:r>
            <a:r>
              <a:rPr lang="en-IN" sz="1100" dirty="0"/>
              <a:t>: 7.3 Lakhs Per Month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22FB035-6926-D821-914B-2F4E89C176A7}"/>
              </a:ext>
            </a:extLst>
          </p:cNvPr>
          <p:cNvSpPr txBox="1"/>
          <p:nvPr/>
        </p:nvSpPr>
        <p:spPr>
          <a:xfrm>
            <a:off x="10651533" y="5017217"/>
            <a:ext cx="14398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/>
              <a:t>Annual Potential (from one campus): </a:t>
            </a:r>
            <a:r>
              <a:rPr lang="en-IN" sz="1100" dirty="0"/>
              <a:t>73L-88 Lakhs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772BCDD-C8EC-C95C-6471-F664C46778D7}"/>
              </a:ext>
            </a:extLst>
          </p:cNvPr>
          <p:cNvSpPr txBox="1"/>
          <p:nvPr/>
        </p:nvSpPr>
        <p:spPr>
          <a:xfrm>
            <a:off x="8794933" y="5634783"/>
            <a:ext cx="13643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45% Adoption + </a:t>
            </a:r>
            <a:br>
              <a:rPr lang="en-IN" sz="1100" dirty="0"/>
            </a:br>
            <a:r>
              <a:rPr lang="en-IN" sz="1100" dirty="0"/>
              <a:t>3x repeat orders in peak weeks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DA5B174-7505-A569-1744-C245E298B5FE}"/>
              </a:ext>
            </a:extLst>
          </p:cNvPr>
          <p:cNvSpPr txBox="1"/>
          <p:nvPr/>
        </p:nvSpPr>
        <p:spPr>
          <a:xfrm>
            <a:off x="10684191" y="5603817"/>
            <a:ext cx="12548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/>
              <a:t>Scalable Model:</a:t>
            </a:r>
            <a:br>
              <a:rPr lang="en-IN" sz="1100" dirty="0"/>
            </a:br>
            <a:r>
              <a:rPr lang="en-IN" sz="900" dirty="0"/>
              <a:t>across 200+ Indian campuses = 160 crores+ opportunity</a:t>
            </a:r>
            <a:endParaRPr lang="en-IN" sz="11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A15E1FD-4EFF-436A-6BD3-ED4CCD6A30A9}"/>
              </a:ext>
            </a:extLst>
          </p:cNvPr>
          <p:cNvSpPr txBox="1"/>
          <p:nvPr/>
        </p:nvSpPr>
        <p:spPr>
          <a:xfrm>
            <a:off x="10873759" y="1234615"/>
            <a:ext cx="11855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Curfew Time 10 PM</a:t>
            </a:r>
          </a:p>
        </p:txBody>
      </p:sp>
      <p:pic>
        <p:nvPicPr>
          <p:cNvPr id="130" name="Picture 129" descr="A calendar and stopwatch&#10;&#10;AI-generated content may be incorrect.">
            <a:extLst>
              <a:ext uri="{FF2B5EF4-FFF2-40B4-BE49-F238E27FC236}">
                <a16:creationId xmlns:a16="http://schemas.microsoft.com/office/drawing/2014/main" id="{C2967AB4-D2F6-990C-1D73-DE0E30FE49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504" y="1256921"/>
            <a:ext cx="349537" cy="349537"/>
          </a:xfrm>
          <a:prstGeom prst="rect">
            <a:avLst/>
          </a:prstGeom>
        </p:spPr>
      </p:pic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0B367EC1-1011-FC2C-E77D-E28E2D69E967}"/>
              </a:ext>
            </a:extLst>
          </p:cNvPr>
          <p:cNvSpPr/>
          <p:nvPr/>
        </p:nvSpPr>
        <p:spPr>
          <a:xfrm>
            <a:off x="10601003" y="1340194"/>
            <a:ext cx="308344" cy="1605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2" name="object 30">
            <a:extLst>
              <a:ext uri="{FF2B5EF4-FFF2-40B4-BE49-F238E27FC236}">
                <a16:creationId xmlns:a16="http://schemas.microsoft.com/office/drawing/2014/main" id="{B7F150DB-4943-3814-6E2A-6BD3022990DA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07753" y="1264378"/>
            <a:ext cx="1321090" cy="5145010"/>
          </a:xfrm>
          <a:prstGeom prst="rect">
            <a:avLst/>
          </a:prstGeom>
        </p:spPr>
      </p:pic>
      <p:sp>
        <p:nvSpPr>
          <p:cNvPr id="133" name="object 37">
            <a:extLst>
              <a:ext uri="{FF2B5EF4-FFF2-40B4-BE49-F238E27FC236}">
                <a16:creationId xmlns:a16="http://schemas.microsoft.com/office/drawing/2014/main" id="{88326091-ADCA-A394-C8BF-86644D77A0C4}"/>
              </a:ext>
            </a:extLst>
          </p:cNvPr>
          <p:cNvSpPr txBox="1"/>
          <p:nvPr/>
        </p:nvSpPr>
        <p:spPr>
          <a:xfrm>
            <a:off x="4400382" y="1240895"/>
            <a:ext cx="1490980" cy="12093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67" marR="3387">
              <a:lnSpc>
                <a:spcPts val="1253"/>
              </a:lnSpc>
              <a:spcBef>
                <a:spcPts val="130"/>
              </a:spcBef>
            </a:pPr>
            <a:r>
              <a:rPr lang="en-IN" sz="1100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Grubhub Campus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Integrated campus payments + on-ground outlets </a:t>
            </a:r>
          </a:p>
          <a:p>
            <a:pPr marL="8467" marR="3387">
              <a:lnSpc>
                <a:spcPts val="1253"/>
              </a:lnSpc>
              <a:spcBef>
                <a:spcPts val="130"/>
              </a:spcBef>
            </a:pPr>
            <a:r>
              <a:rPr lang="en-US" sz="1100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Swiggy Learnings</a:t>
            </a:r>
            <a:r>
              <a:rPr sz="1067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1067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467" marR="3387">
              <a:lnSpc>
                <a:spcPts val="1253"/>
              </a:lnSpc>
              <a:spcBef>
                <a:spcPts val="130"/>
              </a:spcBef>
            </a:pP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Partner with BIT canteens; accept ID wallet payments</a:t>
            </a:r>
            <a:endParaRPr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4" name="object 39">
            <a:extLst>
              <a:ext uri="{FF2B5EF4-FFF2-40B4-BE49-F238E27FC236}">
                <a16:creationId xmlns:a16="http://schemas.microsoft.com/office/drawing/2014/main" id="{FE7CDB6B-0448-6D54-572B-41FBE15B8C18}"/>
              </a:ext>
            </a:extLst>
          </p:cNvPr>
          <p:cNvSpPr txBox="1"/>
          <p:nvPr/>
        </p:nvSpPr>
        <p:spPr>
          <a:xfrm>
            <a:off x="6820595" y="2481484"/>
            <a:ext cx="1373293" cy="138884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67" marR="3387">
              <a:lnSpc>
                <a:spcPts val="1253"/>
              </a:lnSpc>
              <a:spcBef>
                <a:spcPts val="130"/>
              </a:spcBef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Snackpass</a:t>
            </a:r>
          </a:p>
          <a:p>
            <a:pPr marL="8467" marR="3387">
              <a:lnSpc>
                <a:spcPts val="1253"/>
              </a:lnSpc>
              <a:spcBef>
                <a:spcPts val="130"/>
              </a:spcBef>
            </a:pPr>
            <a:r>
              <a:rPr lang="en-IN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feed + ambassador programs + referrals = habit loop</a:t>
            </a:r>
          </a:p>
          <a:p>
            <a:pPr marL="8467" marR="3387">
              <a:lnSpc>
                <a:spcPts val="1253"/>
              </a:lnSpc>
              <a:spcBef>
                <a:spcPts val="130"/>
              </a:spcBef>
            </a:pPr>
            <a:r>
              <a:rPr lang="en-US" sz="1050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Swiggy Learnings</a:t>
            </a:r>
            <a:r>
              <a:rPr lang="en-US" sz="105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467" marR="3387">
              <a:lnSpc>
                <a:spcPts val="1253"/>
              </a:lnSpc>
              <a:spcBef>
                <a:spcPts val="130"/>
              </a:spcBef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Activate 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Swiggy Streaks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Network Tree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DineOut Match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5" name="object 42">
            <a:extLst>
              <a:ext uri="{FF2B5EF4-FFF2-40B4-BE49-F238E27FC236}">
                <a16:creationId xmlns:a16="http://schemas.microsoft.com/office/drawing/2014/main" id="{59779508-AE1F-CFA6-3AAD-04001687F270}"/>
              </a:ext>
            </a:extLst>
          </p:cNvPr>
          <p:cNvSpPr txBox="1"/>
          <p:nvPr/>
        </p:nvSpPr>
        <p:spPr>
          <a:xfrm>
            <a:off x="4400382" y="3859840"/>
            <a:ext cx="1413087" cy="137289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67" marR="3387">
              <a:lnSpc>
                <a:spcPts val="1253"/>
              </a:lnSpc>
              <a:spcBef>
                <a:spcPts val="130"/>
              </a:spcBef>
            </a:pPr>
            <a:r>
              <a:rPr lang="en-US" sz="1200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Tapingo</a:t>
            </a:r>
          </a:p>
          <a:p>
            <a:pPr marL="8467" marR="3387">
              <a:lnSpc>
                <a:spcPts val="1253"/>
              </a:lnSpc>
              <a:spcBef>
                <a:spcPts val="130"/>
              </a:spcBef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Pre-order + pickup windows; strong peak-hour efficiency</a:t>
            </a:r>
          </a:p>
          <a:p>
            <a:pPr marL="8467" marR="3387">
              <a:lnSpc>
                <a:spcPts val="1253"/>
              </a:lnSpc>
              <a:spcBef>
                <a:spcPts val="130"/>
              </a:spcBef>
            </a:pPr>
            <a:r>
              <a:rPr lang="en-US" sz="1100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Swiggy Learnings</a:t>
            </a:r>
            <a:r>
              <a:rPr lang="en-US" sz="11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467" marR="3387">
              <a:lnSpc>
                <a:spcPts val="1253"/>
              </a:lnSpc>
              <a:spcBef>
                <a:spcPts val="130"/>
              </a:spcBef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Launch </a:t>
            </a: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Hostel Drop Windows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exam-hour menus</a:t>
            </a:r>
            <a:endParaRPr lang="en-US" sz="1067" b="1" i="1" spc="-53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object 45">
            <a:extLst>
              <a:ext uri="{FF2B5EF4-FFF2-40B4-BE49-F238E27FC236}">
                <a16:creationId xmlns:a16="http://schemas.microsoft.com/office/drawing/2014/main" id="{ECC8DA22-DDF9-0EB1-737A-9D7FEDAE7BFC}"/>
              </a:ext>
            </a:extLst>
          </p:cNvPr>
          <p:cNvSpPr txBox="1"/>
          <p:nvPr/>
        </p:nvSpPr>
        <p:spPr>
          <a:xfrm>
            <a:off x="7031943" y="5110915"/>
            <a:ext cx="1064260" cy="137762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67" marR="3387">
              <a:lnSpc>
                <a:spcPts val="1253"/>
              </a:lnSpc>
              <a:spcBef>
                <a:spcPts val="130"/>
              </a:spcBef>
            </a:pPr>
            <a:r>
              <a:rPr lang="en-US" sz="1100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Boost App</a:t>
            </a:r>
          </a:p>
          <a:p>
            <a:pPr marL="8467" marR="3387">
              <a:lnSpc>
                <a:spcPts val="1253"/>
              </a:lnSpc>
              <a:spcBef>
                <a:spcPts val="130"/>
              </a:spcBef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Pre-order to cut lines, keep spend on-campus</a:t>
            </a:r>
          </a:p>
          <a:p>
            <a:pPr marL="8467" marR="3387">
              <a:lnSpc>
                <a:spcPts val="1253"/>
              </a:lnSpc>
              <a:spcBef>
                <a:spcPts val="130"/>
              </a:spcBef>
            </a:pPr>
            <a:r>
              <a:rPr lang="en-US" sz="1050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Swiggy Learnings</a:t>
            </a:r>
            <a:r>
              <a:rPr lang="en-US" sz="105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467" marR="3387">
              <a:lnSpc>
                <a:spcPts val="1253"/>
              </a:lnSpc>
              <a:spcBef>
                <a:spcPts val="130"/>
              </a:spcBef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on-campus kiosk menus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scheduled pickups</a:t>
            </a:r>
            <a:endParaRPr lang="en-US" sz="1050" b="1" i="1" spc="-53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A489DFF6-9F6E-7508-9BE9-EC2180C87C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852" y="1581871"/>
            <a:ext cx="842768" cy="8427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C9D1F1AF-7090-C62B-F8D7-F9A7722E9E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2852" y="2810658"/>
            <a:ext cx="901413" cy="7760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D4F2B81F-9C86-8092-ED0E-092CDD75D9D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96911" y="4080659"/>
            <a:ext cx="840241" cy="7838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960F63FC-486D-7332-394C-66D8D4C01E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86167" y="5265349"/>
            <a:ext cx="848098" cy="8274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2" name="Picture 141" descr="A blue and white alarm clock&#10;&#10;AI-generated content may be incorrect.">
            <a:extLst>
              <a:ext uri="{FF2B5EF4-FFF2-40B4-BE49-F238E27FC236}">
                <a16:creationId xmlns:a16="http://schemas.microsoft.com/office/drawing/2014/main" id="{3AD4D35E-B9E1-E8DF-43C0-27FFF8E2A2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8" y="1370164"/>
            <a:ext cx="861195" cy="861195"/>
          </a:xfrm>
          <a:prstGeom prst="rect">
            <a:avLst/>
          </a:prstGeom>
        </p:spPr>
      </p:pic>
      <p:sp>
        <p:nvSpPr>
          <p:cNvPr id="143" name="TextBox 91">
            <a:extLst>
              <a:ext uri="{FF2B5EF4-FFF2-40B4-BE49-F238E27FC236}">
                <a16:creationId xmlns:a16="http://schemas.microsoft.com/office/drawing/2014/main" id="{83F82429-E3CE-D3DA-330F-795A038B3624}"/>
              </a:ext>
            </a:extLst>
          </p:cNvPr>
          <p:cNvSpPr txBox="1"/>
          <p:nvPr/>
        </p:nvSpPr>
        <p:spPr>
          <a:xfrm>
            <a:off x="1104752" y="1327810"/>
            <a:ext cx="625194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/>
              <a:t>After-Hours Access Gap</a:t>
            </a:r>
            <a:endParaRPr lang="en-IN"/>
          </a:p>
          <a:p>
            <a:endParaRPr lang="en-IN" b="1" dirty="0"/>
          </a:p>
        </p:txBody>
      </p:sp>
      <p:sp>
        <p:nvSpPr>
          <p:cNvPr id="144" name="TextBox 93">
            <a:extLst>
              <a:ext uri="{FF2B5EF4-FFF2-40B4-BE49-F238E27FC236}">
                <a16:creationId xmlns:a16="http://schemas.microsoft.com/office/drawing/2014/main" id="{76CA2A8E-F220-ACEB-0217-9429254EC0A0}"/>
              </a:ext>
            </a:extLst>
          </p:cNvPr>
          <p:cNvSpPr txBox="1"/>
          <p:nvPr/>
        </p:nvSpPr>
        <p:spPr>
          <a:xfrm>
            <a:off x="926581" y="1735958"/>
            <a:ext cx="348600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Post-curfew deliveries drop; hostels face safety and timing restrictions — students can’t order when they need it most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45" name="Picture 144" descr="A tray of food on a black background&#10;&#10;AI-generated content may be incorrect.">
            <a:extLst>
              <a:ext uri="{FF2B5EF4-FFF2-40B4-BE49-F238E27FC236}">
                <a16:creationId xmlns:a16="http://schemas.microsoft.com/office/drawing/2014/main" id="{0A964220-349C-3488-DBE8-71993F10102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006" y="2643144"/>
            <a:ext cx="852907" cy="879643"/>
          </a:xfrm>
          <a:prstGeom prst="rect">
            <a:avLst/>
          </a:prstGeom>
        </p:spPr>
      </p:pic>
      <p:sp>
        <p:nvSpPr>
          <p:cNvPr id="146" name="TextBox 2">
            <a:extLst>
              <a:ext uri="{FF2B5EF4-FFF2-40B4-BE49-F238E27FC236}">
                <a16:creationId xmlns:a16="http://schemas.microsoft.com/office/drawing/2014/main" id="{C6E2242F-23A2-28CD-7668-E20096042553}"/>
              </a:ext>
            </a:extLst>
          </p:cNvPr>
          <p:cNvSpPr txBox="1"/>
          <p:nvPr/>
        </p:nvSpPr>
        <p:spPr>
          <a:xfrm>
            <a:off x="1068881" y="2889125"/>
            <a:ext cx="2941054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ea typeface="+mn-lt"/>
                <a:cs typeface="+mn-lt"/>
              </a:rPr>
              <a:t>Mess food is repetitive and campus cafés close early — limited options for variety or nutrition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endParaRPr lang="en-US" dirty="0"/>
          </a:p>
        </p:txBody>
      </p:sp>
      <p:sp>
        <p:nvSpPr>
          <p:cNvPr id="147" name="TextBox 3">
            <a:extLst>
              <a:ext uri="{FF2B5EF4-FFF2-40B4-BE49-F238E27FC236}">
                <a16:creationId xmlns:a16="http://schemas.microsoft.com/office/drawing/2014/main" id="{14883824-3325-7BA1-7223-21AD12FFD462}"/>
              </a:ext>
            </a:extLst>
          </p:cNvPr>
          <p:cNvSpPr txBox="1"/>
          <p:nvPr/>
        </p:nvSpPr>
        <p:spPr>
          <a:xfrm>
            <a:off x="1082248" y="2554913"/>
            <a:ext cx="344905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 dirty="0">
                <a:ea typeface="+mn-lt"/>
                <a:cs typeface="+mn-lt"/>
              </a:rPr>
              <a:t>Mess Monotony &amp; Lack of Choice</a:t>
            </a:r>
            <a:endParaRPr lang="en-US" sz="1600" b="1" dirty="0"/>
          </a:p>
        </p:txBody>
      </p:sp>
      <p:pic>
        <p:nvPicPr>
          <p:cNvPr id="149" name="Picture 148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A674FDCB-35E1-A25E-5911-91B414259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1705" y="3926513"/>
            <a:ext cx="858250" cy="999958"/>
          </a:xfrm>
          <a:prstGeom prst="rect">
            <a:avLst/>
          </a:prstGeom>
        </p:spPr>
      </p:pic>
      <p:sp>
        <p:nvSpPr>
          <p:cNvPr id="150" name="TextBox 5">
            <a:extLst>
              <a:ext uri="{FF2B5EF4-FFF2-40B4-BE49-F238E27FC236}">
                <a16:creationId xmlns:a16="http://schemas.microsoft.com/office/drawing/2014/main" id="{A78E45BA-9F28-05E3-3B51-9605910C8CAA}"/>
              </a:ext>
            </a:extLst>
          </p:cNvPr>
          <p:cNvSpPr txBox="1"/>
          <p:nvPr/>
        </p:nvSpPr>
        <p:spPr>
          <a:xfrm>
            <a:off x="1135722" y="4132386"/>
            <a:ext cx="2981160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ea typeface="+mn-lt"/>
                <a:cs typeface="+mn-lt"/>
              </a:rPr>
              <a:t>Dining out is a group activity but coordination, discovery, and split payments are cumbersome.</a:t>
            </a:r>
            <a:endParaRPr lang="en-US" sz="1400" dirty="0"/>
          </a:p>
          <a:p>
            <a:r>
              <a:rPr lang="en-US" dirty="0">
                <a:cs typeface="Segoe UI"/>
              </a:rPr>
              <a:t>​</a:t>
            </a:r>
          </a:p>
        </p:txBody>
      </p:sp>
      <p:sp>
        <p:nvSpPr>
          <p:cNvPr id="151" name="TextBox 6">
            <a:extLst>
              <a:ext uri="{FF2B5EF4-FFF2-40B4-BE49-F238E27FC236}">
                <a16:creationId xmlns:a16="http://schemas.microsoft.com/office/drawing/2014/main" id="{17E51D0F-C2B1-F457-22EC-FD461EAA2B13}"/>
              </a:ext>
            </a:extLst>
          </p:cNvPr>
          <p:cNvSpPr txBox="1"/>
          <p:nvPr/>
        </p:nvSpPr>
        <p:spPr>
          <a:xfrm>
            <a:off x="1068879" y="3771439"/>
            <a:ext cx="3128211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 dirty="0">
                <a:ea typeface="+mn-lt"/>
                <a:cs typeface="+mn-lt"/>
              </a:rPr>
              <a:t>Social Dining &amp; Discovery Gap</a:t>
            </a:r>
            <a:endParaRPr lang="en-US" sz="1600" b="1" dirty="0"/>
          </a:p>
        </p:txBody>
      </p:sp>
      <p:pic>
        <p:nvPicPr>
          <p:cNvPr id="152" name="Picture 151" descr="A bag with a rupee symbol&#10;&#10;AI-generated content may be incorrect.">
            <a:extLst>
              <a:ext uri="{FF2B5EF4-FFF2-40B4-BE49-F238E27FC236}">
                <a16:creationId xmlns:a16="http://schemas.microsoft.com/office/drawing/2014/main" id="{B19C39A0-2142-AB4D-968C-3FAF1471BF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1218" y="5408153"/>
            <a:ext cx="745957" cy="870786"/>
          </a:xfrm>
          <a:prstGeom prst="rect">
            <a:avLst/>
          </a:prstGeom>
        </p:spPr>
      </p:pic>
      <p:sp>
        <p:nvSpPr>
          <p:cNvPr id="153" name="TextBox 8">
            <a:extLst>
              <a:ext uri="{FF2B5EF4-FFF2-40B4-BE49-F238E27FC236}">
                <a16:creationId xmlns:a16="http://schemas.microsoft.com/office/drawing/2014/main" id="{41A0D2E3-F804-1A7C-E29B-937B301C7DD1}"/>
              </a:ext>
            </a:extLst>
          </p:cNvPr>
          <p:cNvSpPr txBox="1"/>
          <p:nvPr/>
        </p:nvSpPr>
        <p:spPr>
          <a:xfrm>
            <a:off x="1162459" y="5175122"/>
            <a:ext cx="3154948" cy="35192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 dirty="0">
                <a:ea typeface="+mn-lt"/>
                <a:cs typeface="+mn-lt"/>
              </a:rPr>
              <a:t>Budget Sensitivity</a:t>
            </a:r>
            <a:endParaRPr lang="en-US" b="1" dirty="0"/>
          </a:p>
        </p:txBody>
      </p:sp>
      <p:sp>
        <p:nvSpPr>
          <p:cNvPr id="154" name="TextBox 9">
            <a:extLst>
              <a:ext uri="{FF2B5EF4-FFF2-40B4-BE49-F238E27FC236}">
                <a16:creationId xmlns:a16="http://schemas.microsoft.com/office/drawing/2014/main" id="{9E4ED6E5-5227-6898-B889-F9DBE79F4868}"/>
              </a:ext>
            </a:extLst>
          </p:cNvPr>
          <p:cNvSpPr txBox="1"/>
          <p:nvPr/>
        </p:nvSpPr>
        <p:spPr>
          <a:xfrm>
            <a:off x="1135721" y="5536069"/>
            <a:ext cx="3181685" cy="123110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cs typeface="Segoe UI"/>
              </a:rPr>
              <a:t>Dining out is a group activity but coordination, discovery, and split payments are cumbersome.</a:t>
            </a:r>
          </a:p>
          <a:p>
            <a:endParaRPr lang="en-US" dirty="0">
              <a:cs typeface="Segoe UI"/>
            </a:endParaRPr>
          </a:p>
          <a:p>
            <a:endParaRPr lang="en-US" sz="1400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0940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3CB55-8881-D3B7-10FD-749BE7AF6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>
            <a:extLst>
              <a:ext uri="{FF2B5EF4-FFF2-40B4-BE49-F238E27FC236}">
                <a16:creationId xmlns:a16="http://schemas.microsoft.com/office/drawing/2014/main" id="{EE1F1BE5-5E05-CBA6-061B-EF78D16337EA}"/>
              </a:ext>
            </a:extLst>
          </p:cNvPr>
          <p:cNvSpPr/>
          <p:nvPr/>
        </p:nvSpPr>
        <p:spPr>
          <a:xfrm>
            <a:off x="4232996" y="793557"/>
            <a:ext cx="45719" cy="3040959"/>
          </a:xfrm>
          <a:custGeom>
            <a:avLst/>
            <a:gdLst/>
            <a:ahLst/>
            <a:cxnLst/>
            <a:rect l="l" t="t" r="r" b="b"/>
            <a:pathLst>
              <a:path h="4326255">
                <a:moveTo>
                  <a:pt x="0" y="0"/>
                </a:moveTo>
                <a:lnTo>
                  <a:pt x="0" y="4325866"/>
                </a:lnTo>
              </a:path>
            </a:pathLst>
          </a:custGeom>
          <a:ln w="57149">
            <a:solidFill>
              <a:srgbClr val="B4B4B4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0310CC8-83C0-333E-EA93-E85EC6B30687}"/>
              </a:ext>
            </a:extLst>
          </p:cNvPr>
          <p:cNvSpPr/>
          <p:nvPr/>
        </p:nvSpPr>
        <p:spPr>
          <a:xfrm>
            <a:off x="0" y="3633764"/>
            <a:ext cx="8263890" cy="6773"/>
          </a:xfrm>
          <a:custGeom>
            <a:avLst/>
            <a:gdLst/>
            <a:ahLst/>
            <a:cxnLst/>
            <a:rect l="l" t="t" r="r" b="b"/>
            <a:pathLst>
              <a:path w="12395835" h="10160">
                <a:moveTo>
                  <a:pt x="0" y="9540"/>
                </a:moveTo>
                <a:lnTo>
                  <a:pt x="6156077" y="9540"/>
                </a:lnTo>
              </a:path>
              <a:path w="12395835" h="10160">
                <a:moveTo>
                  <a:pt x="6239467" y="0"/>
                </a:moveTo>
                <a:lnTo>
                  <a:pt x="12395544" y="0"/>
                </a:lnTo>
              </a:path>
            </a:pathLst>
          </a:custGeom>
          <a:ln w="57149">
            <a:solidFill>
              <a:srgbClr val="B4B4B4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1D13F77B-86F5-5BD0-E5A6-7D82C30B5AE9}"/>
              </a:ext>
            </a:extLst>
          </p:cNvPr>
          <p:cNvSpPr/>
          <p:nvPr/>
        </p:nvSpPr>
        <p:spPr>
          <a:xfrm>
            <a:off x="8340707" y="3672158"/>
            <a:ext cx="3835823" cy="0"/>
          </a:xfrm>
          <a:custGeom>
            <a:avLst/>
            <a:gdLst/>
            <a:ahLst/>
            <a:cxnLst/>
            <a:rect l="l" t="t" r="r" b="b"/>
            <a:pathLst>
              <a:path w="5753734">
                <a:moveTo>
                  <a:pt x="0" y="0"/>
                </a:moveTo>
                <a:lnTo>
                  <a:pt x="5753200" y="0"/>
                </a:lnTo>
              </a:path>
            </a:pathLst>
          </a:custGeom>
          <a:ln w="55903">
            <a:solidFill>
              <a:srgbClr val="B4B4B4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74" name="Group 22">
            <a:extLst>
              <a:ext uri="{FF2B5EF4-FFF2-40B4-BE49-F238E27FC236}">
                <a16:creationId xmlns:a16="http://schemas.microsoft.com/office/drawing/2014/main" id="{5B9E4FEB-432B-CC4F-888E-67BCE8AB7EF4}"/>
              </a:ext>
            </a:extLst>
          </p:cNvPr>
          <p:cNvGrpSpPr/>
          <p:nvPr/>
        </p:nvGrpSpPr>
        <p:grpSpPr>
          <a:xfrm>
            <a:off x="1321066" y="12536"/>
            <a:ext cx="10058134" cy="717348"/>
            <a:chOff x="0" y="0"/>
            <a:chExt cx="838121" cy="365465"/>
          </a:xfrm>
        </p:grpSpPr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4C163E8E-EE34-263D-B99C-07670FD22124}"/>
                </a:ext>
              </a:extLst>
            </p:cNvPr>
            <p:cNvSpPr/>
            <p:nvPr/>
          </p:nvSpPr>
          <p:spPr>
            <a:xfrm>
              <a:off x="0" y="0"/>
              <a:ext cx="838121" cy="365465"/>
            </a:xfrm>
            <a:custGeom>
              <a:avLst/>
              <a:gdLst/>
              <a:ahLst/>
              <a:cxnLst/>
              <a:rect l="l" t="t" r="r" b="b"/>
              <a:pathLst>
                <a:path w="838121" h="365465">
                  <a:moveTo>
                    <a:pt x="0" y="0"/>
                  </a:moveTo>
                  <a:lnTo>
                    <a:pt x="838121" y="0"/>
                  </a:lnTo>
                  <a:lnTo>
                    <a:pt x="838121" y="365465"/>
                  </a:lnTo>
                  <a:lnTo>
                    <a:pt x="0" y="365465"/>
                  </a:lnTo>
                  <a:close/>
                </a:path>
              </a:pathLst>
            </a:custGeom>
            <a:solidFill>
              <a:srgbClr val="FF653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6" name="TextBox 24">
              <a:extLst>
                <a:ext uri="{FF2B5EF4-FFF2-40B4-BE49-F238E27FC236}">
                  <a16:creationId xmlns:a16="http://schemas.microsoft.com/office/drawing/2014/main" id="{84B3480E-BFDC-8C4D-FC2E-9AD7F81C235C}"/>
                </a:ext>
              </a:extLst>
            </p:cNvPr>
            <p:cNvSpPr txBox="1"/>
            <p:nvPr/>
          </p:nvSpPr>
          <p:spPr>
            <a:xfrm>
              <a:off x="0" y="-47625"/>
              <a:ext cx="838121" cy="413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7" name="object 13">
            <a:extLst>
              <a:ext uri="{FF2B5EF4-FFF2-40B4-BE49-F238E27FC236}">
                <a16:creationId xmlns:a16="http://schemas.microsoft.com/office/drawing/2014/main" id="{C6B596B2-4717-F548-E854-25179FA8F98A}"/>
              </a:ext>
            </a:extLst>
          </p:cNvPr>
          <p:cNvSpPr/>
          <p:nvPr/>
        </p:nvSpPr>
        <p:spPr>
          <a:xfrm>
            <a:off x="8527064" y="757232"/>
            <a:ext cx="45719" cy="3152403"/>
          </a:xfrm>
          <a:custGeom>
            <a:avLst/>
            <a:gdLst/>
            <a:ahLst/>
            <a:cxnLst/>
            <a:rect l="l" t="t" r="r" b="b"/>
            <a:pathLst>
              <a:path h="4326255">
                <a:moveTo>
                  <a:pt x="0" y="0"/>
                </a:moveTo>
                <a:lnTo>
                  <a:pt x="0" y="4325866"/>
                </a:lnTo>
              </a:path>
            </a:pathLst>
          </a:custGeom>
          <a:ln w="57149">
            <a:solidFill>
              <a:srgbClr val="B4B4B4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8" name="object 13">
            <a:extLst>
              <a:ext uri="{FF2B5EF4-FFF2-40B4-BE49-F238E27FC236}">
                <a16:creationId xmlns:a16="http://schemas.microsoft.com/office/drawing/2014/main" id="{79126A74-4723-8DAA-2655-5C2CDA8D4E44}"/>
              </a:ext>
            </a:extLst>
          </p:cNvPr>
          <p:cNvSpPr/>
          <p:nvPr/>
        </p:nvSpPr>
        <p:spPr>
          <a:xfrm flipH="1">
            <a:off x="8481344" y="3904964"/>
            <a:ext cx="45719" cy="2556762"/>
          </a:xfrm>
          <a:custGeom>
            <a:avLst/>
            <a:gdLst/>
            <a:ahLst/>
            <a:cxnLst/>
            <a:rect l="l" t="t" r="r" b="b"/>
            <a:pathLst>
              <a:path h="4326255">
                <a:moveTo>
                  <a:pt x="0" y="0"/>
                </a:moveTo>
                <a:lnTo>
                  <a:pt x="0" y="4325866"/>
                </a:lnTo>
              </a:path>
            </a:pathLst>
          </a:custGeom>
          <a:ln w="57149">
            <a:solidFill>
              <a:srgbClr val="B4B4B4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9" name="object 13">
            <a:extLst>
              <a:ext uri="{FF2B5EF4-FFF2-40B4-BE49-F238E27FC236}">
                <a16:creationId xmlns:a16="http://schemas.microsoft.com/office/drawing/2014/main" id="{378B29A9-272A-D0CF-00F9-03E288235A87}"/>
              </a:ext>
            </a:extLst>
          </p:cNvPr>
          <p:cNvSpPr/>
          <p:nvPr/>
        </p:nvSpPr>
        <p:spPr>
          <a:xfrm>
            <a:off x="4209645" y="3904964"/>
            <a:ext cx="69070" cy="2583856"/>
          </a:xfrm>
          <a:custGeom>
            <a:avLst/>
            <a:gdLst/>
            <a:ahLst/>
            <a:cxnLst/>
            <a:rect l="l" t="t" r="r" b="b"/>
            <a:pathLst>
              <a:path h="4326255">
                <a:moveTo>
                  <a:pt x="0" y="0"/>
                </a:moveTo>
                <a:lnTo>
                  <a:pt x="0" y="4325866"/>
                </a:lnTo>
              </a:path>
            </a:pathLst>
          </a:custGeom>
          <a:ln w="57149">
            <a:solidFill>
              <a:srgbClr val="B4B4B4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F1093-9B86-CDFC-37DF-C980491CD2D9}"/>
              </a:ext>
            </a:extLst>
          </p:cNvPr>
          <p:cNvSpPr txBox="1"/>
          <p:nvPr/>
        </p:nvSpPr>
        <p:spPr>
          <a:xfrm>
            <a:off x="4272547" y="3715216"/>
            <a:ext cx="4237163" cy="290505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300" b="1" dirty="0">
                <a:solidFill>
                  <a:schemeClr val="bg1"/>
                </a:solidFill>
                <a:latin typeface="Arial"/>
                <a:ea typeface="Calibri"/>
                <a:cs typeface="Arial"/>
              </a:rPr>
              <a:t>5.  Health &amp; Wellness – Purpose-Driven Loyalty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8FC2A-A318-1D56-81AF-AB1AC1A0381E}"/>
              </a:ext>
            </a:extLst>
          </p:cNvPr>
          <p:cNvSpPr txBox="1"/>
          <p:nvPr/>
        </p:nvSpPr>
        <p:spPr>
          <a:xfrm>
            <a:off x="5360737" y="4097421"/>
            <a:ext cx="3275264" cy="12157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latin typeface="Arial"/>
                <a:ea typeface="Calibri"/>
                <a:cs typeface="Arial"/>
              </a:rPr>
              <a:t>Benchmark:</a:t>
            </a:r>
            <a:br>
              <a:rPr lang="en-US" sz="1100" b="1" dirty="0">
                <a:latin typeface="Arial"/>
                <a:ea typeface="Calibri"/>
                <a:cs typeface="Arial"/>
              </a:rPr>
            </a:br>
            <a:r>
              <a:rPr lang="en-US" sz="1100" b="1" dirty="0">
                <a:latin typeface="Arial"/>
                <a:ea typeface="Calibri"/>
                <a:cs typeface="Arial"/>
              </a:rPr>
              <a:t> 💪 </a:t>
            </a:r>
            <a:r>
              <a:rPr lang="en-US" sz="1100" i="1" dirty="0">
                <a:latin typeface="Arial"/>
                <a:ea typeface="Calibri"/>
                <a:cs typeface="Arial"/>
              </a:rPr>
              <a:t>Fitbit / Headspace / Nike Run Club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100" dirty="0">
                <a:latin typeface="Arial"/>
                <a:ea typeface="Calibri"/>
                <a:cs typeface="Arial"/>
              </a:rPr>
              <a:t>Linking food + fitness increased app adherence 2.4×; gamified streaks = +60 % weekly returners.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F0FA80-6458-ACE5-6F2B-620384C6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126" y="4092073"/>
            <a:ext cx="999958" cy="986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5712C-17C9-BC81-2111-0C1C7AACAC71}"/>
              </a:ext>
            </a:extLst>
          </p:cNvPr>
          <p:cNvSpPr txBox="1"/>
          <p:nvPr/>
        </p:nvSpPr>
        <p:spPr>
          <a:xfrm rot="-10800000" flipV="1">
            <a:off x="5360740" y="5083984"/>
            <a:ext cx="3074735" cy="2023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Swiggy Translation:</a:t>
            </a:r>
            <a:endParaRPr lang="en-US" sz="12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latin typeface="Arial"/>
                <a:cs typeface="Arial"/>
              </a:rPr>
              <a:t>Protein Integration &amp; Fit-Meals Badge</a:t>
            </a:r>
            <a:r>
              <a:rPr lang="en-US" sz="1200" dirty="0">
                <a:latin typeface="Arial"/>
                <a:cs typeface="Arial"/>
              </a:rPr>
              <a:t> system; tie-ups with campus gyms.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Create </a:t>
            </a:r>
            <a:r>
              <a:rPr lang="en-US" sz="1200" b="1" dirty="0">
                <a:latin typeface="Arial"/>
                <a:cs typeface="Arial"/>
              </a:rPr>
              <a:t>Food &amp; Fitness Challenges</a:t>
            </a:r>
            <a:r>
              <a:rPr lang="en-US" sz="1200" dirty="0">
                <a:latin typeface="Arial"/>
                <a:cs typeface="Arial"/>
              </a:rPr>
              <a:t> with nutrition dashboards.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latin typeface="Arial"/>
                <a:cs typeface="Arial"/>
              </a:rPr>
              <a:t>Expected impact :</a:t>
            </a:r>
            <a:r>
              <a:rPr lang="en-US" sz="1200" dirty="0">
                <a:latin typeface="Arial"/>
                <a:cs typeface="Arial"/>
              </a:rPr>
              <a:t> builds trust + positive brand perception among health-minded students.</a:t>
            </a:r>
          </a:p>
          <a:p>
            <a:endParaRPr lang="en-US" sz="1100" dirty="0">
              <a:latin typeface="Arial"/>
              <a:cs typeface="Arial"/>
            </a:endParaRPr>
          </a:p>
          <a:p>
            <a:pPr>
              <a:lnSpc>
                <a:spcPts val="675"/>
              </a:lnSpc>
            </a:pPr>
            <a:r>
              <a:rPr lang="en-US" sz="1100" b="1" dirty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00EC65-0CB8-7B74-8475-B41CCB09C5A9}"/>
              </a:ext>
            </a:extLst>
          </p:cNvPr>
          <p:cNvSpPr txBox="1"/>
          <p:nvPr/>
        </p:nvSpPr>
        <p:spPr>
          <a:xfrm>
            <a:off x="13368" y="3683000"/>
            <a:ext cx="410410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300" b="1">
                <a:solidFill>
                  <a:srgbClr val="FFFFFF"/>
                </a:solidFill>
                <a:latin typeface="Arial"/>
              </a:rPr>
              <a:t>5.  Health &amp; Wellness – Purpose-Driven Loyalty</a:t>
            </a:r>
            <a:r>
              <a:rPr lang="en-US" sz="1300">
                <a:latin typeface="Arial"/>
                <a:cs typeface="Arial"/>
              </a:rPr>
              <a:t>​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7D12F6-B9B0-0FFE-1DB6-9259AFDCE741}"/>
              </a:ext>
            </a:extLst>
          </p:cNvPr>
          <p:cNvSpPr txBox="1"/>
          <p:nvPr/>
        </p:nvSpPr>
        <p:spPr>
          <a:xfrm>
            <a:off x="23436" y="757232"/>
            <a:ext cx="4157580" cy="292388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  Gaming Industry – Habit Loops &amp; Gamification</a:t>
            </a:r>
            <a:endParaRPr lang="en-US" sz="1300" dirty="0">
              <a:solidFill>
                <a:schemeClr val="bg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16" name="Picture 15" descr="A red and yellow scooter with a balloon and a box&#10;&#10;AI-generated content may be incorrect.">
            <a:extLst>
              <a:ext uri="{FF2B5EF4-FFF2-40B4-BE49-F238E27FC236}">
                <a16:creationId xmlns:a16="http://schemas.microsoft.com/office/drawing/2014/main" id="{410ED894-9285-7419-170A-53F3432E1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89" y="3971171"/>
            <a:ext cx="933116" cy="9197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D17F28-6387-52E5-0183-BF746CB1A31B}"/>
              </a:ext>
            </a:extLst>
          </p:cNvPr>
          <p:cNvSpPr txBox="1"/>
          <p:nvPr/>
        </p:nvSpPr>
        <p:spPr>
          <a:xfrm>
            <a:off x="1157288" y="4001181"/>
            <a:ext cx="2875996" cy="15460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latin typeface="Arial"/>
                <a:cs typeface="Arial"/>
              </a:rPr>
              <a:t>Benchmark:</a:t>
            </a:r>
            <a:br>
              <a:rPr lang="en-US" sz="1100" b="1" dirty="0">
                <a:latin typeface="Arial"/>
                <a:cs typeface="Arial"/>
              </a:rPr>
            </a:br>
            <a:r>
              <a:rPr lang="en-US" sz="1100" b="1" dirty="0">
                <a:latin typeface="Arial"/>
                <a:cs typeface="Arial"/>
              </a:rPr>
              <a:t> 🛵 </a:t>
            </a:r>
            <a:r>
              <a:rPr lang="en-US" sz="1100" i="1" dirty="0">
                <a:latin typeface="Arial"/>
                <a:cs typeface="Arial"/>
              </a:rPr>
              <a:t>Uber Reserve / </a:t>
            </a:r>
            <a:r>
              <a:rPr lang="en-US" sz="1100" i="1" dirty="0" err="1">
                <a:latin typeface="Arial"/>
                <a:cs typeface="Arial"/>
              </a:rPr>
              <a:t>Zepto</a:t>
            </a:r>
            <a:r>
              <a:rPr lang="en-US" sz="1100" i="1" dirty="0">
                <a:latin typeface="Arial"/>
                <a:cs typeface="Arial"/>
              </a:rPr>
              <a:t> Dark Stores / </a:t>
            </a:r>
            <a:r>
              <a:rPr lang="en-US" sz="1100" i="1" dirty="0" err="1">
                <a:latin typeface="Arial"/>
                <a:cs typeface="Arial"/>
              </a:rPr>
              <a:t>Dunzo</a:t>
            </a:r>
            <a:r>
              <a:rPr lang="en-US" sz="1100" i="1" dirty="0">
                <a:latin typeface="Arial"/>
                <a:cs typeface="Arial"/>
              </a:rPr>
              <a:t> Minute</a:t>
            </a:r>
          </a:p>
          <a:p>
            <a:pPr marL="285750" indent="-285750">
              <a:buFont typeface="Arial"/>
              <a:buChar char="•"/>
            </a:pPr>
            <a:r>
              <a:rPr lang="en-US" sz="1100" dirty="0">
                <a:latin typeface="Arial"/>
                <a:cs typeface="Arial"/>
              </a:rPr>
              <a:t>Micro-hubs cut delivery ETAs by 35 %; Uber’s scheduled rides improved reliability metrics by 28 %.</a:t>
            </a:r>
            <a:br>
              <a:rPr lang="en-US" sz="1100" dirty="0">
                <a:latin typeface="Arial"/>
                <a:cs typeface="Arial"/>
              </a:rPr>
            </a:br>
            <a:br>
              <a:rPr lang="en-US" sz="1100" dirty="0">
                <a:latin typeface="Arial"/>
                <a:cs typeface="Arial"/>
              </a:rPr>
            </a:br>
            <a:endParaRPr lang="en-US" sz="1100" dirty="0">
              <a:latin typeface="Arial"/>
              <a:cs typeface="Arial"/>
            </a:endParaRPr>
          </a:p>
          <a:p>
            <a:pPr>
              <a:lnSpc>
                <a:spcPts val="675"/>
              </a:lnSpc>
            </a:pPr>
            <a:endParaRPr lang="en-US" sz="1100" b="1" dirty="0">
              <a:latin typeface="Arial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6D101-56B1-1E91-2BF8-5E7A534E8753}"/>
              </a:ext>
            </a:extLst>
          </p:cNvPr>
          <p:cNvSpPr txBox="1"/>
          <p:nvPr/>
        </p:nvSpPr>
        <p:spPr>
          <a:xfrm>
            <a:off x="2462872" y="5327316"/>
            <a:ext cx="1734813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sz="1200" dirty="0">
                <a:latin typeface="Arial"/>
                <a:cs typeface="Arial"/>
              </a:rPr>
            </a:br>
            <a:br>
              <a:rPr lang="en-US" sz="1100" dirty="0">
                <a:latin typeface="Arial"/>
                <a:cs typeface="Arial"/>
              </a:rPr>
            </a:br>
            <a:endParaRPr lang="en-US" sz="11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1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Segoe UI"/>
            </a:endParaRPr>
          </a:p>
          <a:p>
            <a:r>
              <a:rPr lang="en-US" sz="1100" dirty="0">
                <a:latin typeface="Arial"/>
                <a:cs typeface="Segoe UI"/>
              </a:rPr>
              <a:t>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A040EC-824E-CD91-903A-DDF79C3099D4}"/>
              </a:ext>
            </a:extLst>
          </p:cNvPr>
          <p:cNvSpPr txBox="1"/>
          <p:nvPr/>
        </p:nvSpPr>
        <p:spPr>
          <a:xfrm>
            <a:off x="8549923" y="739614"/>
            <a:ext cx="3642077" cy="261610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3.  Mobility &amp; Logistics – Micro-Hubs &amp; Reliability</a:t>
            </a:r>
            <a:endParaRPr lang="en-US" sz="11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10A2801-B850-8869-5878-FED67EACE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89" y="2303814"/>
            <a:ext cx="1360492" cy="11812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2D0104-F7D6-E396-FA32-0E9824620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8" y="17533"/>
            <a:ext cx="1261979" cy="707354"/>
          </a:xfrm>
          <a:prstGeom prst="rect">
            <a:avLst/>
          </a:prstGeom>
        </p:spPr>
      </p:pic>
      <p:grpSp>
        <p:nvGrpSpPr>
          <p:cNvPr id="27" name="Group 12">
            <a:extLst>
              <a:ext uri="{FF2B5EF4-FFF2-40B4-BE49-F238E27FC236}">
                <a16:creationId xmlns:a16="http://schemas.microsoft.com/office/drawing/2014/main" id="{874A1A2F-0F70-6B5A-8620-B5E8897597FE}"/>
              </a:ext>
            </a:extLst>
          </p:cNvPr>
          <p:cNvGrpSpPr>
            <a:grpSpLocks noChangeAspect="1"/>
          </p:cNvGrpSpPr>
          <p:nvPr/>
        </p:nvGrpSpPr>
        <p:grpSpPr>
          <a:xfrm>
            <a:off x="11474531" y="97132"/>
            <a:ext cx="600399" cy="548155"/>
            <a:chOff x="0" y="0"/>
            <a:chExt cx="901036" cy="986686"/>
          </a:xfrm>
        </p:grpSpPr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DDB779D-A78D-3BDE-F0EC-01B204159CC0}"/>
                </a:ext>
              </a:extLst>
            </p:cNvPr>
            <p:cNvSpPr/>
            <p:nvPr/>
          </p:nvSpPr>
          <p:spPr>
            <a:xfrm>
              <a:off x="0" y="0"/>
              <a:ext cx="901065" cy="986663"/>
            </a:xfrm>
            <a:custGeom>
              <a:avLst/>
              <a:gdLst/>
              <a:ahLst/>
              <a:cxnLst/>
              <a:rect l="l" t="t" r="r" b="b"/>
              <a:pathLst>
                <a:path w="901065" h="986663">
                  <a:moveTo>
                    <a:pt x="0" y="0"/>
                  </a:moveTo>
                  <a:lnTo>
                    <a:pt x="901065" y="0"/>
                  </a:lnTo>
                  <a:lnTo>
                    <a:pt x="901065" y="986663"/>
                  </a:lnTo>
                  <a:lnTo>
                    <a:pt x="0" y="986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3" b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651CC63-AAB4-F8CC-7668-B1987E092884}"/>
              </a:ext>
            </a:extLst>
          </p:cNvPr>
          <p:cNvSpPr txBox="1"/>
          <p:nvPr/>
        </p:nvSpPr>
        <p:spPr>
          <a:xfrm>
            <a:off x="1741231" y="1028053"/>
            <a:ext cx="2839897" cy="1254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IN" sz="1200" b="1" dirty="0">
                <a:solidFill>
                  <a:srgbClr val="000000"/>
                </a:solidFill>
                <a:latin typeface="Arial" panose="020B0604020202020204" pitchFamily="34" charset="0"/>
              </a:rPr>
              <a:t>Benchmark:</a:t>
            </a:r>
            <a:br>
              <a:rPr lang="en-IN" sz="1200" b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IN" sz="1100" dirty="0">
                <a:solidFill>
                  <a:srgbClr val="000000"/>
                </a:solidFill>
                <a:latin typeface="Arial" panose="020B0604020202020204" pitchFamily="34" charset="0"/>
              </a:rPr>
              <a:t>🎮 </a:t>
            </a:r>
            <a:r>
              <a:rPr lang="en-IN" sz="1050" i="1" dirty="0">
                <a:solidFill>
                  <a:srgbClr val="000000"/>
                </a:solidFill>
                <a:latin typeface="Arial" panose="020B0604020202020204" pitchFamily="34" charset="0"/>
              </a:rPr>
              <a:t>Duolingo / Strava/ </a:t>
            </a:r>
            <a:r>
              <a:rPr lang="en-IN" sz="1050" i="1" dirty="0" err="1">
                <a:solidFill>
                  <a:srgbClr val="000000"/>
                </a:solidFill>
                <a:latin typeface="Arial" panose="020B0604020202020204" pitchFamily="34" charset="0"/>
              </a:rPr>
              <a:t>SkillArena</a:t>
            </a:r>
            <a:r>
              <a:rPr lang="en-IN" sz="1050" i="1" dirty="0">
                <a:solidFill>
                  <a:srgbClr val="000000"/>
                </a:solidFill>
                <a:latin typeface="Arial" panose="020B0604020202020204" pitchFamily="34" charset="0"/>
              </a:rPr>
              <a:t>          </a:t>
            </a:r>
            <a:r>
              <a:rPr lang="en-IN" sz="1050" dirty="0"/>
              <a:t>Duolingo’s streaks boosted daily engagement 4×; Strava’s challenges raised retention by 35 %; Kaggle/</a:t>
            </a:r>
            <a:r>
              <a:rPr lang="en-IN" sz="1050" dirty="0" err="1"/>
              <a:t>Codeforces</a:t>
            </a:r>
            <a:r>
              <a:rPr lang="en-IN" sz="1050" dirty="0"/>
              <a:t>-style leaderboards drove peer competitiveness, with </a:t>
            </a:r>
            <a:r>
              <a:rPr lang="en-IN" sz="1050" dirty="0" err="1"/>
              <a:t>SkillArena</a:t>
            </a:r>
            <a:r>
              <a:rPr lang="en-IN" sz="1050" dirty="0"/>
              <a:t> seeing &gt;50 % weekly active users.</a:t>
            </a:r>
            <a:endParaRPr lang="en-IN" sz="1050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488058-8B7B-E1AD-3085-99FE2635E305}"/>
              </a:ext>
            </a:extLst>
          </p:cNvPr>
          <p:cNvSpPr txBox="1"/>
          <p:nvPr/>
        </p:nvSpPr>
        <p:spPr>
          <a:xfrm>
            <a:off x="685887" y="2247461"/>
            <a:ext cx="310619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br>
              <a:rPr lang="en-US" sz="1050" dirty="0"/>
            </a:br>
            <a:endParaRPr lang="en-IN" sz="105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44BC33-70D0-A89E-273D-E27405B7442F}"/>
              </a:ext>
            </a:extLst>
          </p:cNvPr>
          <p:cNvSpPr txBox="1"/>
          <p:nvPr/>
        </p:nvSpPr>
        <p:spPr>
          <a:xfrm>
            <a:off x="1499" y="3716526"/>
            <a:ext cx="4159463" cy="276999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/>
                <a:cs typeface="Arial"/>
              </a:rPr>
              <a:t> </a:t>
            </a:r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4. EdTech &amp; Productivity –Personalization via Data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6F466D6-0E80-C799-7DCA-61A66060B4F8}"/>
              </a:ext>
            </a:extLst>
          </p:cNvPr>
          <p:cNvSpPr/>
          <p:nvPr/>
        </p:nvSpPr>
        <p:spPr>
          <a:xfrm>
            <a:off x="8564567" y="3743156"/>
            <a:ext cx="3620951" cy="29626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6. Social Media and Community Platforms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879CBCE-8233-83CA-4A14-46D466CB502C}"/>
              </a:ext>
            </a:extLst>
          </p:cNvPr>
          <p:cNvSpPr txBox="1"/>
          <p:nvPr/>
        </p:nvSpPr>
        <p:spPr>
          <a:xfrm>
            <a:off x="4252663" y="749211"/>
            <a:ext cx="4237163" cy="292388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300" b="1" dirty="0">
                <a:solidFill>
                  <a:schemeClr val="bg1"/>
                </a:solidFill>
                <a:latin typeface="Arial"/>
                <a:ea typeface="Calibri"/>
                <a:cs typeface="Arial"/>
              </a:rPr>
              <a:t>2.  Fintech – Micro-Subscriptions &amp; Smart Wallets</a:t>
            </a:r>
            <a:endParaRPr lang="en-US" sz="13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A6D967-F73F-EB0B-D492-913F1F2B0098}"/>
              </a:ext>
            </a:extLst>
          </p:cNvPr>
          <p:cNvSpPr txBox="1"/>
          <p:nvPr/>
        </p:nvSpPr>
        <p:spPr>
          <a:xfrm>
            <a:off x="5457763" y="1394950"/>
            <a:ext cx="202676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Black" panose="020B0A04020102020204" pitchFamily="34" charset="0"/>
                <a:cs typeface="Arial"/>
              </a:rPr>
              <a:t>40 % higher LTV</a:t>
            </a:r>
            <a:r>
              <a:rPr lang="en-US" sz="1200" dirty="0">
                <a:solidFill>
                  <a:srgbClr val="7030A0"/>
                </a:solidFill>
                <a:latin typeface="Arial Black" panose="020B0A04020102020204" pitchFamily="34" charset="0"/>
                <a:cs typeface="Arial"/>
              </a:rPr>
              <a:t> </a:t>
            </a:r>
            <a:r>
              <a:rPr lang="en-US" sz="1200" dirty="0">
                <a:latin typeface="Arial Black" panose="020B0A04020102020204" pitchFamily="34" charset="0"/>
                <a:cs typeface="Arial"/>
              </a:rPr>
              <a:t>and                                             </a:t>
            </a:r>
            <a:r>
              <a:rPr lang="en-US" sz="1200" b="1" dirty="0">
                <a:solidFill>
                  <a:srgbClr val="7030A0"/>
                </a:solidFill>
                <a:latin typeface="Arial Black" panose="020B0A04020102020204" pitchFamily="34" charset="0"/>
                <a:cs typeface="Arial"/>
              </a:rPr>
              <a:t>25 % lower churn</a:t>
            </a:r>
            <a:r>
              <a:rPr lang="en-US" sz="1000" dirty="0">
                <a:solidFill>
                  <a:srgbClr val="7030A0"/>
                </a:solidFill>
                <a:latin typeface="Arial"/>
                <a:cs typeface="Arial"/>
              </a:rPr>
              <a:t>.</a:t>
            </a:r>
            <a:endParaRPr lang="en-US" dirty="0">
              <a:solidFill>
                <a:srgbClr val="7030A0"/>
              </a:solidFill>
              <a:ea typeface="Calibri"/>
              <a:cs typeface="Calibri"/>
            </a:endParaRPr>
          </a:p>
        </p:txBody>
      </p:sp>
      <p:pic>
        <p:nvPicPr>
          <p:cNvPr id="17" name="Picture 16" descr="A screenshot of a phone&#10;&#10;AI-generated content may be incorrect.">
            <a:extLst>
              <a:ext uri="{FF2B5EF4-FFF2-40B4-BE49-F238E27FC236}">
                <a16:creationId xmlns:a16="http://schemas.microsoft.com/office/drawing/2014/main" id="{EE03D5C0-A496-284B-CA5D-31382CAEFC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1" r="4423"/>
          <a:stretch>
            <a:fillRect/>
          </a:stretch>
        </p:blipFill>
        <p:spPr>
          <a:xfrm>
            <a:off x="98583" y="2293941"/>
            <a:ext cx="863978" cy="126430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DE4B40-44DF-6DC1-176B-DBDB110A0463}"/>
              </a:ext>
            </a:extLst>
          </p:cNvPr>
          <p:cNvSpPr/>
          <p:nvPr/>
        </p:nvSpPr>
        <p:spPr>
          <a:xfrm>
            <a:off x="10028736" y="4118811"/>
            <a:ext cx="684518" cy="679422"/>
          </a:xfrm>
          <a:prstGeom prst="ellipse">
            <a:avLst/>
          </a:prstGeom>
          <a:solidFill>
            <a:srgbClr val="E45A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46C8AF-0BC4-0790-ACB1-50D340EFEFB7}"/>
              </a:ext>
            </a:extLst>
          </p:cNvPr>
          <p:cNvSpPr/>
          <p:nvPr/>
        </p:nvSpPr>
        <p:spPr>
          <a:xfrm>
            <a:off x="11088628" y="4136076"/>
            <a:ext cx="684518" cy="67942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896BCB-52C9-4148-B397-EF02B00FA436}"/>
              </a:ext>
            </a:extLst>
          </p:cNvPr>
          <p:cNvSpPr/>
          <p:nvPr/>
        </p:nvSpPr>
        <p:spPr>
          <a:xfrm>
            <a:off x="8968844" y="4121339"/>
            <a:ext cx="684518" cy="67942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E4821F-66A7-8AE7-69E2-F89DB33EC2A1}"/>
              </a:ext>
            </a:extLst>
          </p:cNvPr>
          <p:cNvSpPr txBox="1"/>
          <p:nvPr/>
        </p:nvSpPr>
        <p:spPr>
          <a:xfrm>
            <a:off x="8968844" y="4244954"/>
            <a:ext cx="684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Student Referral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0FE0A1-F62A-0182-BC32-DCDE24320C21}"/>
              </a:ext>
            </a:extLst>
          </p:cNvPr>
          <p:cNvSpPr txBox="1"/>
          <p:nvPr/>
        </p:nvSpPr>
        <p:spPr>
          <a:xfrm>
            <a:off x="9867083" y="4215418"/>
            <a:ext cx="1036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/>
              <a:t>Campus</a:t>
            </a:r>
            <a:br>
              <a:rPr lang="en-IN" sz="1000" b="1" dirty="0"/>
            </a:br>
            <a:r>
              <a:rPr lang="en-IN" sz="1000" b="1" dirty="0"/>
              <a:t>Ambassador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5580B6-93EA-00F5-F489-CBC6026E38C9}"/>
              </a:ext>
            </a:extLst>
          </p:cNvPr>
          <p:cNvSpPr txBox="1"/>
          <p:nvPr/>
        </p:nvSpPr>
        <p:spPr>
          <a:xfrm>
            <a:off x="10944932" y="4281828"/>
            <a:ext cx="971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Secondary Referral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03785AE-D9BA-B664-CD86-93C21AB01B0F}"/>
              </a:ext>
            </a:extLst>
          </p:cNvPr>
          <p:cNvSpPr/>
          <p:nvPr/>
        </p:nvSpPr>
        <p:spPr>
          <a:xfrm rot="10800000">
            <a:off x="9664976" y="4431383"/>
            <a:ext cx="319769" cy="1092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8B7373D-ADEF-48A1-DDFD-E95C9AE16645}"/>
              </a:ext>
            </a:extLst>
          </p:cNvPr>
          <p:cNvSpPr/>
          <p:nvPr/>
        </p:nvSpPr>
        <p:spPr>
          <a:xfrm>
            <a:off x="10752671" y="4421144"/>
            <a:ext cx="319769" cy="1092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0C81E33-E7FB-8D43-9C3B-4151D848F6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057" y="5006037"/>
            <a:ext cx="1142026" cy="1142026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40AF904D-C722-078B-A371-960CFF01AC75}"/>
              </a:ext>
            </a:extLst>
          </p:cNvPr>
          <p:cNvSpPr/>
          <p:nvPr/>
        </p:nvSpPr>
        <p:spPr>
          <a:xfrm>
            <a:off x="8917668" y="5027825"/>
            <a:ext cx="548656" cy="5183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F016F3-58D8-E311-1AE2-39CBF1071841}"/>
              </a:ext>
            </a:extLst>
          </p:cNvPr>
          <p:cNvSpPr txBox="1"/>
          <p:nvPr/>
        </p:nvSpPr>
        <p:spPr>
          <a:xfrm>
            <a:off x="8303270" y="5048158"/>
            <a:ext cx="17937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</a:rPr>
              <a:t>60% </a:t>
            </a:r>
            <a:br>
              <a:rPr lang="en-IN" sz="1100" b="1" dirty="0">
                <a:solidFill>
                  <a:schemeClr val="bg1"/>
                </a:solidFill>
              </a:rPr>
            </a:br>
            <a:r>
              <a:rPr lang="en-IN" sz="1100" b="1" dirty="0">
                <a:solidFill>
                  <a:schemeClr val="bg1"/>
                </a:solidFill>
              </a:rPr>
              <a:t>increase</a:t>
            </a:r>
          </a:p>
        </p:txBody>
      </p:sp>
      <p:pic>
        <p:nvPicPr>
          <p:cNvPr id="40" name="Picture 39" descr="A white face on an orange circle&#10;&#10;AI-generated content may be incorrect.">
            <a:extLst>
              <a:ext uri="{FF2B5EF4-FFF2-40B4-BE49-F238E27FC236}">
                <a16:creationId xmlns:a16="http://schemas.microsoft.com/office/drawing/2014/main" id="{AD991634-DD9A-8125-9188-B961E057E7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454" y="6216069"/>
            <a:ext cx="425928" cy="425928"/>
          </a:xfrm>
          <a:prstGeom prst="rect">
            <a:avLst/>
          </a:prstGeom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A463B9B3-F29A-5526-EEE2-BA6148C9D27D}"/>
              </a:ext>
            </a:extLst>
          </p:cNvPr>
          <p:cNvSpPr/>
          <p:nvPr/>
        </p:nvSpPr>
        <p:spPr>
          <a:xfrm flipV="1">
            <a:off x="9238035" y="6397730"/>
            <a:ext cx="275862" cy="84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8" name="Picture 47" descr="A group of people with a person in the center&#10;&#10;AI-generated content may be incorrect.">
            <a:extLst>
              <a:ext uri="{FF2B5EF4-FFF2-40B4-BE49-F238E27FC236}">
                <a16:creationId xmlns:a16="http://schemas.microsoft.com/office/drawing/2014/main" id="{6D392191-7DC2-417D-A496-BAB337E911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167" y="6264750"/>
            <a:ext cx="350578" cy="35057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6D6F7FA-DB2B-1FF2-7DD2-A963D08FBF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5523" y="1298580"/>
            <a:ext cx="927974" cy="853736"/>
          </a:xfrm>
          <a:prstGeom prst="rect">
            <a:avLst/>
          </a:prstGeom>
        </p:spPr>
      </p:pic>
      <p:sp>
        <p:nvSpPr>
          <p:cNvPr id="55" name="Arrow: Up 54">
            <a:extLst>
              <a:ext uri="{FF2B5EF4-FFF2-40B4-BE49-F238E27FC236}">
                <a16:creationId xmlns:a16="http://schemas.microsoft.com/office/drawing/2014/main" id="{D236950D-0645-8BEC-5AEB-27A6751E2BA4}"/>
              </a:ext>
            </a:extLst>
          </p:cNvPr>
          <p:cNvSpPr/>
          <p:nvPr/>
        </p:nvSpPr>
        <p:spPr>
          <a:xfrm>
            <a:off x="5118275" y="1440633"/>
            <a:ext cx="261380" cy="425158"/>
          </a:xfrm>
          <a:prstGeom prst="up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4DCB96F-D988-8EEC-2A17-89176210EA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0452" y="2793504"/>
            <a:ext cx="2655834" cy="7967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DA1D356-2B37-20E2-A0AE-155EDF006E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2659" y="1810883"/>
            <a:ext cx="1420611" cy="91883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5342C9B-966D-6ADA-9CFD-DD4A77C83E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0726" y="2204966"/>
            <a:ext cx="2301674" cy="321960"/>
          </a:xfrm>
          <a:prstGeom prst="rect">
            <a:avLst/>
          </a:prstGeom>
        </p:spPr>
      </p:pic>
      <p:pic>
        <p:nvPicPr>
          <p:cNvPr id="81" name="Picture 80" descr="A close up of a credit card&#10;&#10;AI-generated content may be incorrect.">
            <a:extLst>
              <a:ext uri="{FF2B5EF4-FFF2-40B4-BE49-F238E27FC236}">
                <a16:creationId xmlns:a16="http://schemas.microsoft.com/office/drawing/2014/main" id="{B4592A77-FC88-6E71-7AF2-751DA1E6B9E8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7314"/>
          <a:stretch>
            <a:fillRect/>
          </a:stretch>
        </p:blipFill>
        <p:spPr>
          <a:xfrm>
            <a:off x="4394159" y="2834772"/>
            <a:ext cx="1027975" cy="58518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B1DDD907-B923-DACC-57BB-DCF74C4AC887}"/>
              </a:ext>
            </a:extLst>
          </p:cNvPr>
          <p:cNvSpPr txBox="1"/>
          <p:nvPr/>
        </p:nvSpPr>
        <p:spPr>
          <a:xfrm>
            <a:off x="4340855" y="1048189"/>
            <a:ext cx="3649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Micro-subscription tier plans</a:t>
            </a:r>
            <a:endParaRPr lang="en-IN" sz="1400" b="1" dirty="0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3E27B7B-B9D1-2E7D-1BC7-9633FF5118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40212" y="2434189"/>
            <a:ext cx="817511" cy="839606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3DF2ABE-298E-B993-6366-9BDDB865902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34034" y="2927191"/>
            <a:ext cx="2438848" cy="69339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B9B83A0-EAE7-A649-9940-99E77F1A5DC1}"/>
              </a:ext>
            </a:extLst>
          </p:cNvPr>
          <p:cNvSpPr txBox="1"/>
          <p:nvPr/>
        </p:nvSpPr>
        <p:spPr>
          <a:xfrm>
            <a:off x="9766564" y="2271409"/>
            <a:ext cx="2736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Exam weeks, Gym sessions </a:t>
            </a:r>
            <a:r>
              <a:rPr lang="en-US" sz="1200" dirty="0"/>
              <a:t>to auto-suggest meals</a:t>
            </a:r>
            <a:r>
              <a:rPr lang="en-US" sz="1200" b="1" dirty="0"/>
              <a:t>. Predictive ordering (“</a:t>
            </a:r>
            <a:r>
              <a:rPr lang="en-US" sz="1200" dirty="0"/>
              <a:t>Usual at 8 PM</a:t>
            </a:r>
            <a:r>
              <a:rPr lang="en-US" sz="1200" b="1" dirty="0"/>
              <a:t>”)</a:t>
            </a:r>
            <a:endParaRPr lang="en-IN" sz="1200" b="1" dirty="0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79382FF7-EB2E-7B98-3CCC-447457BEE0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71297" y="1245261"/>
            <a:ext cx="1684374" cy="954143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AF0C431-C3B0-51F5-0B60-01A837E83E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53138" y="1069170"/>
            <a:ext cx="1721518" cy="1222936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53EEB4EF-7EAF-C0F8-B011-DBC11284DC7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001" y="5122388"/>
            <a:ext cx="1106372" cy="974612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70CFD352-CA7F-56D7-9CD7-0B2D6DE5535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03097" y="5117176"/>
            <a:ext cx="1552369" cy="1186336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96F9034-7646-29A7-D0CC-A2581C1D2247}"/>
              </a:ext>
            </a:extLst>
          </p:cNvPr>
          <p:cNvSpPr txBox="1"/>
          <p:nvPr/>
        </p:nvSpPr>
        <p:spPr>
          <a:xfrm>
            <a:off x="-2964" y="6295355"/>
            <a:ext cx="266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Expected Impact: 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91C3A41-46D8-74FB-FBD5-EAD0852A6053}"/>
              </a:ext>
            </a:extLst>
          </p:cNvPr>
          <p:cNvSpPr txBox="1"/>
          <p:nvPr/>
        </p:nvSpPr>
        <p:spPr>
          <a:xfrm>
            <a:off x="1822911" y="6246077"/>
            <a:ext cx="2665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ETA &lt; 25 min + higher      trust scores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D137529C-13CD-697E-0179-B30869B6D3B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73768" y="5151126"/>
            <a:ext cx="1063543" cy="1118436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F8155D9D-1602-EAB7-7431-72799A57771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229" y="1082775"/>
            <a:ext cx="1735518" cy="1132209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631EA48-2457-6B33-5861-88850AEF0E9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30434" y="2685816"/>
            <a:ext cx="1497694" cy="87071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4A9B36F4-8FC1-439C-2B18-9B88A84306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22653" y="2260376"/>
            <a:ext cx="1529988" cy="429177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54470F90-2B1F-DA52-1A8F-848CB41D7BF0}"/>
              </a:ext>
            </a:extLst>
          </p:cNvPr>
          <p:cNvSpPr/>
          <p:nvPr/>
        </p:nvSpPr>
        <p:spPr>
          <a:xfrm>
            <a:off x="10263219" y="5155105"/>
            <a:ext cx="612455" cy="580210"/>
          </a:xfrm>
          <a:prstGeom prst="ellipse">
            <a:avLst/>
          </a:prstGeom>
          <a:solidFill>
            <a:srgbClr val="FF653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F9B2E17-24ED-DA7F-649D-51100085CF53}"/>
              </a:ext>
            </a:extLst>
          </p:cNvPr>
          <p:cNvSpPr/>
          <p:nvPr/>
        </p:nvSpPr>
        <p:spPr>
          <a:xfrm>
            <a:off x="10263219" y="5993570"/>
            <a:ext cx="612455" cy="580210"/>
          </a:xfrm>
          <a:prstGeom prst="ellipse">
            <a:avLst/>
          </a:prstGeom>
          <a:solidFill>
            <a:srgbClr val="FF653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581C3C4D-B5DF-B4E1-57A5-C40B11D5DA1B}"/>
              </a:ext>
            </a:extLst>
          </p:cNvPr>
          <p:cNvSpPr/>
          <p:nvPr/>
        </p:nvSpPr>
        <p:spPr>
          <a:xfrm>
            <a:off x="11244507" y="5172960"/>
            <a:ext cx="612455" cy="580210"/>
          </a:xfrm>
          <a:prstGeom prst="ellipse">
            <a:avLst/>
          </a:prstGeom>
          <a:solidFill>
            <a:srgbClr val="FF653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A52E533-973D-3737-A281-39E55D10839B}"/>
              </a:ext>
            </a:extLst>
          </p:cNvPr>
          <p:cNvSpPr/>
          <p:nvPr/>
        </p:nvSpPr>
        <p:spPr>
          <a:xfrm>
            <a:off x="11244507" y="6014293"/>
            <a:ext cx="612455" cy="580210"/>
          </a:xfrm>
          <a:prstGeom prst="ellipse">
            <a:avLst/>
          </a:prstGeom>
          <a:solidFill>
            <a:srgbClr val="FF653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31B4AFC1-ED12-45C0-8582-F366180E2186}"/>
              </a:ext>
            </a:extLst>
          </p:cNvPr>
          <p:cNvCxnSpPr>
            <a:cxnSpLocks/>
            <a:stCxn id="115" idx="7"/>
            <a:endCxn id="117" idx="1"/>
          </p:cNvCxnSpPr>
          <p:nvPr/>
        </p:nvCxnSpPr>
        <p:spPr>
          <a:xfrm rot="16200000" flipH="1">
            <a:off x="11051162" y="4974894"/>
            <a:ext cx="17855" cy="548217"/>
          </a:xfrm>
          <a:prstGeom prst="curvedConnector3">
            <a:avLst>
              <a:gd name="adj1" fmla="val -1756203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Curved 124">
            <a:extLst>
              <a:ext uri="{FF2B5EF4-FFF2-40B4-BE49-F238E27FC236}">
                <a16:creationId xmlns:a16="http://schemas.microsoft.com/office/drawing/2014/main" id="{095A6E3A-F2FF-9313-26DA-1C2E0B0818D1}"/>
              </a:ext>
            </a:extLst>
          </p:cNvPr>
          <p:cNvCxnSpPr>
            <a:cxnSpLocks/>
            <a:stCxn id="117" idx="6"/>
            <a:endCxn id="118" idx="6"/>
          </p:cNvCxnSpPr>
          <p:nvPr/>
        </p:nvCxnSpPr>
        <p:spPr>
          <a:xfrm>
            <a:off x="11856962" y="5463065"/>
            <a:ext cx="12700" cy="841333"/>
          </a:xfrm>
          <a:prstGeom prst="curvedConnector3">
            <a:avLst>
              <a:gd name="adj1" fmla="val 1951583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Curved 140">
            <a:extLst>
              <a:ext uri="{FF2B5EF4-FFF2-40B4-BE49-F238E27FC236}">
                <a16:creationId xmlns:a16="http://schemas.microsoft.com/office/drawing/2014/main" id="{B04D7295-5F10-92C9-835F-761C90E45EA5}"/>
              </a:ext>
            </a:extLst>
          </p:cNvPr>
          <p:cNvCxnSpPr>
            <a:cxnSpLocks/>
            <a:stCxn id="118" idx="3"/>
            <a:endCxn id="116" idx="5"/>
          </p:cNvCxnSpPr>
          <p:nvPr/>
        </p:nvCxnSpPr>
        <p:spPr>
          <a:xfrm rot="5400000" flipH="1">
            <a:off x="11049729" y="6225064"/>
            <a:ext cx="20723" cy="548217"/>
          </a:xfrm>
          <a:prstGeom prst="curvedConnector3">
            <a:avLst>
              <a:gd name="adj1" fmla="val -1513150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Curved 147">
            <a:extLst>
              <a:ext uri="{FF2B5EF4-FFF2-40B4-BE49-F238E27FC236}">
                <a16:creationId xmlns:a16="http://schemas.microsoft.com/office/drawing/2014/main" id="{8DF1D076-B6E1-EE25-5FCB-BC45047AE5E4}"/>
              </a:ext>
            </a:extLst>
          </p:cNvPr>
          <p:cNvCxnSpPr>
            <a:cxnSpLocks/>
            <a:stCxn id="116" idx="2"/>
            <a:endCxn id="115" idx="2"/>
          </p:cNvCxnSpPr>
          <p:nvPr/>
        </p:nvCxnSpPr>
        <p:spPr>
          <a:xfrm rot="10800000">
            <a:off x="10263219" y="5445211"/>
            <a:ext cx="12700" cy="838465"/>
          </a:xfrm>
          <a:prstGeom prst="curvedConnector3">
            <a:avLst>
              <a:gd name="adj1" fmla="val 1800000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FBA02FB2-27CF-1920-7733-BBF768FF7AF6}"/>
              </a:ext>
            </a:extLst>
          </p:cNvPr>
          <p:cNvSpPr txBox="1"/>
          <p:nvPr/>
        </p:nvSpPr>
        <p:spPr>
          <a:xfrm>
            <a:off x="10674553" y="5612133"/>
            <a:ext cx="8923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Gamification increases organic reach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8FB424-8366-D82C-A670-A721E13C8A6B}"/>
              </a:ext>
            </a:extLst>
          </p:cNvPr>
          <p:cNvSpPr txBox="1"/>
          <p:nvPr/>
        </p:nvSpPr>
        <p:spPr>
          <a:xfrm>
            <a:off x="10206099" y="5342498"/>
            <a:ext cx="72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/>
              <a:t>Join</a:t>
            </a:r>
            <a:r>
              <a:rPr lang="en-IN" sz="1000" dirty="0"/>
              <a:t>  </a:t>
            </a:r>
            <a:r>
              <a:rPr lang="en-IN" sz="800" dirty="0"/>
              <a:t>challenge</a:t>
            </a:r>
            <a:endParaRPr lang="en-IN" sz="10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FC76DCD-EEE3-A83C-2264-1516A3EC7554}"/>
              </a:ext>
            </a:extLst>
          </p:cNvPr>
          <p:cNvSpPr txBox="1"/>
          <p:nvPr/>
        </p:nvSpPr>
        <p:spPr>
          <a:xfrm>
            <a:off x="11184540" y="5425599"/>
            <a:ext cx="726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/>
              <a:t>Tag </a:t>
            </a:r>
            <a:br>
              <a:rPr lang="en-IN" sz="800" dirty="0"/>
            </a:br>
            <a:r>
              <a:rPr lang="en-IN" sz="800" dirty="0"/>
              <a:t>friends</a:t>
            </a:r>
            <a:endParaRPr lang="en-IN" sz="10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A049A01-18D4-622F-81C4-5B79E3AD416D}"/>
              </a:ext>
            </a:extLst>
          </p:cNvPr>
          <p:cNvSpPr txBox="1"/>
          <p:nvPr/>
        </p:nvSpPr>
        <p:spPr>
          <a:xfrm>
            <a:off x="11184540" y="6352816"/>
            <a:ext cx="7266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/>
              <a:t>Rewards</a:t>
            </a:r>
            <a:endParaRPr lang="en-IN" sz="10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5493FC2-607B-5BEC-FB92-8AD982DB5311}"/>
              </a:ext>
            </a:extLst>
          </p:cNvPr>
          <p:cNvSpPr txBox="1"/>
          <p:nvPr/>
        </p:nvSpPr>
        <p:spPr>
          <a:xfrm>
            <a:off x="10193530" y="6248531"/>
            <a:ext cx="726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/>
              <a:t>Share </a:t>
            </a:r>
            <a:br>
              <a:rPr lang="en-IN" sz="800" dirty="0"/>
            </a:br>
            <a:r>
              <a:rPr lang="en-IN" sz="800" dirty="0"/>
              <a:t>proof</a:t>
            </a:r>
            <a:endParaRPr lang="en-IN" sz="1000" dirty="0"/>
          </a:p>
        </p:txBody>
      </p:sp>
      <p:pic>
        <p:nvPicPr>
          <p:cNvPr id="165" name="Picture 16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650B4FE-EBCD-2CF0-C1D6-96688D8F4A0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414735" y="5207176"/>
            <a:ext cx="272000" cy="272000"/>
          </a:xfrm>
          <a:prstGeom prst="rect">
            <a:avLst/>
          </a:prstGeom>
        </p:spPr>
      </p:pic>
      <p:pic>
        <p:nvPicPr>
          <p:cNvPr id="167" name="Picture 16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AB352A8-EC85-0ED9-4EF9-D2081B6B935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429340" y="6018317"/>
            <a:ext cx="273206" cy="273206"/>
          </a:xfrm>
          <a:prstGeom prst="rect">
            <a:avLst/>
          </a:prstGeom>
        </p:spPr>
      </p:pic>
      <p:pic>
        <p:nvPicPr>
          <p:cNvPr id="169" name="Picture 16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3E23490-8F64-1651-D69E-7C8C4449A9E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424013" y="6067839"/>
            <a:ext cx="253444" cy="253444"/>
          </a:xfrm>
          <a:prstGeom prst="rect">
            <a:avLst/>
          </a:prstGeom>
        </p:spPr>
      </p:pic>
      <p:pic>
        <p:nvPicPr>
          <p:cNvPr id="171" name="Picture 17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207AFF2-A983-D193-0547-C2B2F00D59D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12769" flipV="1">
            <a:off x="10431223" y="5172686"/>
            <a:ext cx="269442" cy="269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17162D-65BC-F3DD-0C78-A17ECAF8995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311632" y="5378759"/>
            <a:ext cx="1110501" cy="105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7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26997F-9355-92A3-92CE-67CD3CD6A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6" y="812717"/>
            <a:ext cx="6499071" cy="6045283"/>
          </a:xfrm>
          <a:prstGeom prst="rect">
            <a:avLst/>
          </a:prstGeom>
        </p:spPr>
      </p:pic>
      <p:grpSp>
        <p:nvGrpSpPr>
          <p:cNvPr id="12" name="Group 22">
            <a:extLst>
              <a:ext uri="{FF2B5EF4-FFF2-40B4-BE49-F238E27FC236}">
                <a16:creationId xmlns:a16="http://schemas.microsoft.com/office/drawing/2014/main" id="{21990BC0-AE56-DD09-CB75-10DA2C9DE7A1}"/>
              </a:ext>
            </a:extLst>
          </p:cNvPr>
          <p:cNvGrpSpPr/>
          <p:nvPr/>
        </p:nvGrpSpPr>
        <p:grpSpPr>
          <a:xfrm>
            <a:off x="1321066" y="12536"/>
            <a:ext cx="10058134" cy="717348"/>
            <a:chOff x="0" y="0"/>
            <a:chExt cx="838121" cy="365465"/>
          </a:xfrm>
        </p:grpSpPr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F0F04360-90C5-9D3E-E26F-AF5C7D5ED740}"/>
                </a:ext>
              </a:extLst>
            </p:cNvPr>
            <p:cNvSpPr/>
            <p:nvPr/>
          </p:nvSpPr>
          <p:spPr>
            <a:xfrm>
              <a:off x="0" y="0"/>
              <a:ext cx="838121" cy="365465"/>
            </a:xfrm>
            <a:custGeom>
              <a:avLst/>
              <a:gdLst/>
              <a:ahLst/>
              <a:cxnLst/>
              <a:rect l="l" t="t" r="r" b="b"/>
              <a:pathLst>
                <a:path w="838121" h="365465">
                  <a:moveTo>
                    <a:pt x="0" y="0"/>
                  </a:moveTo>
                  <a:lnTo>
                    <a:pt x="838121" y="0"/>
                  </a:lnTo>
                  <a:lnTo>
                    <a:pt x="838121" y="365465"/>
                  </a:lnTo>
                  <a:lnTo>
                    <a:pt x="0" y="365465"/>
                  </a:lnTo>
                  <a:close/>
                </a:path>
              </a:pathLst>
            </a:custGeom>
            <a:solidFill>
              <a:srgbClr val="FF653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24">
              <a:extLst>
                <a:ext uri="{FF2B5EF4-FFF2-40B4-BE49-F238E27FC236}">
                  <a16:creationId xmlns:a16="http://schemas.microsoft.com/office/drawing/2014/main" id="{01B21CA4-8606-BF49-F382-32F120B7D607}"/>
                </a:ext>
              </a:extLst>
            </p:cNvPr>
            <p:cNvSpPr txBox="1"/>
            <p:nvPr/>
          </p:nvSpPr>
          <p:spPr>
            <a:xfrm>
              <a:off x="0" y="-47625"/>
              <a:ext cx="838121" cy="413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EEAF4-D49E-8B32-CE45-CD4CFBBC0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8" y="17533"/>
            <a:ext cx="1261979" cy="707354"/>
          </a:xfrm>
          <a:prstGeom prst="rect">
            <a:avLst/>
          </a:prstGeom>
        </p:spPr>
      </p:pic>
      <p:grpSp>
        <p:nvGrpSpPr>
          <p:cNvPr id="16" name="Group 12">
            <a:extLst>
              <a:ext uri="{FF2B5EF4-FFF2-40B4-BE49-F238E27FC236}">
                <a16:creationId xmlns:a16="http://schemas.microsoft.com/office/drawing/2014/main" id="{2A2DD9A1-D9C5-5AF4-6F5B-356FBC40E589}"/>
              </a:ext>
            </a:extLst>
          </p:cNvPr>
          <p:cNvGrpSpPr>
            <a:grpSpLocks noChangeAspect="1"/>
          </p:cNvGrpSpPr>
          <p:nvPr/>
        </p:nvGrpSpPr>
        <p:grpSpPr>
          <a:xfrm>
            <a:off x="11474531" y="97132"/>
            <a:ext cx="600399" cy="548155"/>
            <a:chOff x="0" y="0"/>
            <a:chExt cx="901036" cy="986686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62C52DB9-824B-4390-2C97-D2386E188CCA}"/>
                </a:ext>
              </a:extLst>
            </p:cNvPr>
            <p:cNvSpPr/>
            <p:nvPr/>
          </p:nvSpPr>
          <p:spPr>
            <a:xfrm>
              <a:off x="0" y="0"/>
              <a:ext cx="901065" cy="986663"/>
            </a:xfrm>
            <a:custGeom>
              <a:avLst/>
              <a:gdLst/>
              <a:ahLst/>
              <a:cxnLst/>
              <a:rect l="l" t="t" r="r" b="b"/>
              <a:pathLst>
                <a:path w="901065" h="986663">
                  <a:moveTo>
                    <a:pt x="0" y="0"/>
                  </a:moveTo>
                  <a:lnTo>
                    <a:pt x="901065" y="0"/>
                  </a:lnTo>
                  <a:lnTo>
                    <a:pt x="901065" y="986663"/>
                  </a:lnTo>
                  <a:lnTo>
                    <a:pt x="0" y="986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Free-form: Shape 21">
            <a:extLst>
              <a:ext uri="{FF2B5EF4-FFF2-40B4-BE49-F238E27FC236}">
                <a16:creationId xmlns:a16="http://schemas.microsoft.com/office/drawing/2014/main" id="{77CC92B3-AAF5-D26E-2489-201E8B25A14D}"/>
              </a:ext>
            </a:extLst>
          </p:cNvPr>
          <p:cNvSpPr/>
          <p:nvPr/>
        </p:nvSpPr>
        <p:spPr>
          <a:xfrm>
            <a:off x="448025" y="2664367"/>
            <a:ext cx="5654630" cy="3900931"/>
          </a:xfrm>
          <a:custGeom>
            <a:avLst/>
            <a:gdLst>
              <a:gd name="connsiteX0" fmla="*/ 1367003 w 5654630"/>
              <a:gd name="connsiteY0" fmla="*/ 3900931 h 3900931"/>
              <a:gd name="connsiteX1" fmla="*/ 91804 w 5654630"/>
              <a:gd name="connsiteY1" fmla="*/ 2871908 h 3900931"/>
              <a:gd name="connsiteX2" fmla="*/ 3578580 w 5654630"/>
              <a:gd name="connsiteY2" fmla="*/ 2011271 h 3900931"/>
              <a:gd name="connsiteX3" fmla="*/ 2291061 w 5654630"/>
              <a:gd name="connsiteY3" fmla="*/ 1010312 h 3900931"/>
              <a:gd name="connsiteX4" fmla="*/ 5654630 w 5654630"/>
              <a:gd name="connsiteY4" fmla="*/ 0 h 390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630" h="3900931" extrusionOk="0">
                <a:moveTo>
                  <a:pt x="1367003" y="3900931"/>
                </a:moveTo>
                <a:cubicBezTo>
                  <a:pt x="488893" y="3527925"/>
                  <a:pt x="-365636" y="3220196"/>
                  <a:pt x="91804" y="2871908"/>
                </a:cubicBezTo>
                <a:cubicBezTo>
                  <a:pt x="535995" y="2572880"/>
                  <a:pt x="3173272" y="2322770"/>
                  <a:pt x="3578580" y="2011271"/>
                </a:cubicBezTo>
                <a:cubicBezTo>
                  <a:pt x="3884842" y="1759872"/>
                  <a:pt x="1928587" y="1436534"/>
                  <a:pt x="2291061" y="1010312"/>
                </a:cubicBezTo>
                <a:cubicBezTo>
                  <a:pt x="2619439" y="665454"/>
                  <a:pt x="5047517" y="215234"/>
                  <a:pt x="5654630" y="0"/>
                </a:cubicBezTo>
              </a:path>
            </a:pathLst>
          </a:custGeom>
          <a:noFill/>
          <a:ln w="222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088236 w 7154758"/>
                      <a:gd name="connsiteY0" fmla="*/ 3872204 h 3872204"/>
                      <a:gd name="connsiteX1" fmla="*/ 156799 w 7154758"/>
                      <a:gd name="connsiteY1" fmla="*/ 2845837 h 3872204"/>
                      <a:gd name="connsiteX2" fmla="*/ 5736505 w 7154758"/>
                      <a:gd name="connsiteY2" fmla="*/ 1884784 h 3872204"/>
                      <a:gd name="connsiteX3" fmla="*/ 3655779 w 7154758"/>
                      <a:gd name="connsiteY3" fmla="*/ 1147665 h 3872204"/>
                      <a:gd name="connsiteX4" fmla="*/ 6828187 w 7154758"/>
                      <a:gd name="connsiteY4" fmla="*/ 111967 h 3872204"/>
                      <a:gd name="connsiteX5" fmla="*/ 6828187 w 7154758"/>
                      <a:gd name="connsiteY5" fmla="*/ 111967 h 3872204"/>
                      <a:gd name="connsiteX6" fmla="*/ 7154758 w 7154758"/>
                      <a:gd name="connsiteY6" fmla="*/ 0 h 3872204"/>
                      <a:gd name="connsiteX0" fmla="*/ 2088236 w 7154758"/>
                      <a:gd name="connsiteY0" fmla="*/ 3872204 h 3872204"/>
                      <a:gd name="connsiteX1" fmla="*/ 156799 w 7154758"/>
                      <a:gd name="connsiteY1" fmla="*/ 2845837 h 3872204"/>
                      <a:gd name="connsiteX2" fmla="*/ 5736505 w 7154758"/>
                      <a:gd name="connsiteY2" fmla="*/ 1884784 h 3872204"/>
                      <a:gd name="connsiteX3" fmla="*/ 3655779 w 7154758"/>
                      <a:gd name="connsiteY3" fmla="*/ 1147665 h 3872204"/>
                      <a:gd name="connsiteX4" fmla="*/ 6828187 w 7154758"/>
                      <a:gd name="connsiteY4" fmla="*/ 111967 h 3872204"/>
                      <a:gd name="connsiteX5" fmla="*/ 6828187 w 7154758"/>
                      <a:gd name="connsiteY5" fmla="*/ 111967 h 3872204"/>
                      <a:gd name="connsiteX6" fmla="*/ 7154758 w 7154758"/>
                      <a:gd name="connsiteY6" fmla="*/ 0 h 3872204"/>
                      <a:gd name="connsiteX0" fmla="*/ 2088236 w 7154758"/>
                      <a:gd name="connsiteY0" fmla="*/ 3872204 h 3872204"/>
                      <a:gd name="connsiteX1" fmla="*/ 156799 w 7154758"/>
                      <a:gd name="connsiteY1" fmla="*/ 2845837 h 3872204"/>
                      <a:gd name="connsiteX2" fmla="*/ 5736505 w 7154758"/>
                      <a:gd name="connsiteY2" fmla="*/ 1884784 h 3872204"/>
                      <a:gd name="connsiteX3" fmla="*/ 3655779 w 7154758"/>
                      <a:gd name="connsiteY3" fmla="*/ 1147665 h 3872204"/>
                      <a:gd name="connsiteX4" fmla="*/ 6828187 w 7154758"/>
                      <a:gd name="connsiteY4" fmla="*/ 111967 h 3872204"/>
                      <a:gd name="connsiteX5" fmla="*/ 7154758 w 7154758"/>
                      <a:gd name="connsiteY5" fmla="*/ 0 h 3872204"/>
                      <a:gd name="connsiteX0" fmla="*/ 2088236 w 7154758"/>
                      <a:gd name="connsiteY0" fmla="*/ 3872204 h 3872204"/>
                      <a:gd name="connsiteX1" fmla="*/ 156799 w 7154758"/>
                      <a:gd name="connsiteY1" fmla="*/ 2845837 h 3872204"/>
                      <a:gd name="connsiteX2" fmla="*/ 5736505 w 7154758"/>
                      <a:gd name="connsiteY2" fmla="*/ 1884784 h 3872204"/>
                      <a:gd name="connsiteX3" fmla="*/ 3655779 w 7154758"/>
                      <a:gd name="connsiteY3" fmla="*/ 1147665 h 3872204"/>
                      <a:gd name="connsiteX4" fmla="*/ 7154758 w 7154758"/>
                      <a:gd name="connsiteY4" fmla="*/ 0 h 3872204"/>
                      <a:gd name="connsiteX0" fmla="*/ 2088236 w 7677272"/>
                      <a:gd name="connsiteY0" fmla="*/ 3750906 h 3750906"/>
                      <a:gd name="connsiteX1" fmla="*/ 156799 w 7677272"/>
                      <a:gd name="connsiteY1" fmla="*/ 2724539 h 3750906"/>
                      <a:gd name="connsiteX2" fmla="*/ 5736505 w 7677272"/>
                      <a:gd name="connsiteY2" fmla="*/ 1763486 h 3750906"/>
                      <a:gd name="connsiteX3" fmla="*/ 3655779 w 7677272"/>
                      <a:gd name="connsiteY3" fmla="*/ 1026367 h 3750906"/>
                      <a:gd name="connsiteX4" fmla="*/ 7677272 w 7677272"/>
                      <a:gd name="connsiteY4" fmla="*/ 0 h 3750906"/>
                      <a:gd name="connsiteX0" fmla="*/ 2088236 w 7677272"/>
                      <a:gd name="connsiteY0" fmla="*/ 3750906 h 3750906"/>
                      <a:gd name="connsiteX1" fmla="*/ 156799 w 7677272"/>
                      <a:gd name="connsiteY1" fmla="*/ 2724539 h 3750906"/>
                      <a:gd name="connsiteX2" fmla="*/ 5736505 w 7677272"/>
                      <a:gd name="connsiteY2" fmla="*/ 1763486 h 3750906"/>
                      <a:gd name="connsiteX3" fmla="*/ 3655779 w 7677272"/>
                      <a:gd name="connsiteY3" fmla="*/ 1026367 h 3750906"/>
                      <a:gd name="connsiteX4" fmla="*/ 7677272 w 7677272"/>
                      <a:gd name="connsiteY4" fmla="*/ 0 h 3750906"/>
                      <a:gd name="connsiteX0" fmla="*/ 2088236 w 7677272"/>
                      <a:gd name="connsiteY0" fmla="*/ 3750906 h 3750906"/>
                      <a:gd name="connsiteX1" fmla="*/ 156799 w 7677272"/>
                      <a:gd name="connsiteY1" fmla="*/ 2724539 h 3750906"/>
                      <a:gd name="connsiteX2" fmla="*/ 5736505 w 7677272"/>
                      <a:gd name="connsiteY2" fmla="*/ 1763486 h 3750906"/>
                      <a:gd name="connsiteX3" fmla="*/ 3655779 w 7677272"/>
                      <a:gd name="connsiteY3" fmla="*/ 1026367 h 3750906"/>
                      <a:gd name="connsiteX4" fmla="*/ 7677272 w 7677272"/>
                      <a:gd name="connsiteY4" fmla="*/ 0 h 3750906"/>
                      <a:gd name="connsiteX0" fmla="*/ 2088236 w 7677272"/>
                      <a:gd name="connsiteY0" fmla="*/ 3750906 h 3750906"/>
                      <a:gd name="connsiteX1" fmla="*/ 156799 w 7677272"/>
                      <a:gd name="connsiteY1" fmla="*/ 2724539 h 3750906"/>
                      <a:gd name="connsiteX2" fmla="*/ 5736505 w 7677272"/>
                      <a:gd name="connsiteY2" fmla="*/ 1763486 h 3750906"/>
                      <a:gd name="connsiteX3" fmla="*/ 3655779 w 7677272"/>
                      <a:gd name="connsiteY3" fmla="*/ 1026367 h 3750906"/>
                      <a:gd name="connsiteX4" fmla="*/ 7677272 w 7677272"/>
                      <a:gd name="connsiteY4" fmla="*/ 0 h 3750906"/>
                      <a:gd name="connsiteX0" fmla="*/ 2088236 w 7677272"/>
                      <a:gd name="connsiteY0" fmla="*/ 3750906 h 3750906"/>
                      <a:gd name="connsiteX1" fmla="*/ 156799 w 7677272"/>
                      <a:gd name="connsiteY1" fmla="*/ 2724539 h 3750906"/>
                      <a:gd name="connsiteX2" fmla="*/ 5736505 w 7677272"/>
                      <a:gd name="connsiteY2" fmla="*/ 1763486 h 3750906"/>
                      <a:gd name="connsiteX3" fmla="*/ 3655779 w 7677272"/>
                      <a:gd name="connsiteY3" fmla="*/ 1026367 h 3750906"/>
                      <a:gd name="connsiteX4" fmla="*/ 7677272 w 7677272"/>
                      <a:gd name="connsiteY4" fmla="*/ 0 h 3750906"/>
                      <a:gd name="connsiteX0" fmla="*/ 2088236 w 7677272"/>
                      <a:gd name="connsiteY0" fmla="*/ 3750906 h 3750906"/>
                      <a:gd name="connsiteX1" fmla="*/ 156799 w 7677272"/>
                      <a:gd name="connsiteY1" fmla="*/ 2724539 h 3750906"/>
                      <a:gd name="connsiteX2" fmla="*/ 5736505 w 7677272"/>
                      <a:gd name="connsiteY2" fmla="*/ 1763486 h 3750906"/>
                      <a:gd name="connsiteX3" fmla="*/ 3655779 w 7677272"/>
                      <a:gd name="connsiteY3" fmla="*/ 1026367 h 3750906"/>
                      <a:gd name="connsiteX4" fmla="*/ 7677272 w 7677272"/>
                      <a:gd name="connsiteY4" fmla="*/ 0 h 3750906"/>
                      <a:gd name="connsiteX0" fmla="*/ 2088236 w 7677272"/>
                      <a:gd name="connsiteY0" fmla="*/ 3750906 h 3750906"/>
                      <a:gd name="connsiteX1" fmla="*/ 156799 w 7677272"/>
                      <a:gd name="connsiteY1" fmla="*/ 2724539 h 3750906"/>
                      <a:gd name="connsiteX2" fmla="*/ 5736505 w 7677272"/>
                      <a:gd name="connsiteY2" fmla="*/ 1763486 h 3750906"/>
                      <a:gd name="connsiteX3" fmla="*/ 3655779 w 7677272"/>
                      <a:gd name="connsiteY3" fmla="*/ 1026367 h 3750906"/>
                      <a:gd name="connsiteX4" fmla="*/ 7677272 w 7677272"/>
                      <a:gd name="connsiteY4" fmla="*/ 0 h 3750906"/>
                      <a:gd name="connsiteX0" fmla="*/ 2088236 w 7677272"/>
                      <a:gd name="connsiteY0" fmla="*/ 3750906 h 3750906"/>
                      <a:gd name="connsiteX1" fmla="*/ 156799 w 7677272"/>
                      <a:gd name="connsiteY1" fmla="*/ 2724539 h 3750906"/>
                      <a:gd name="connsiteX2" fmla="*/ 5736505 w 7677272"/>
                      <a:gd name="connsiteY2" fmla="*/ 1763486 h 3750906"/>
                      <a:gd name="connsiteX3" fmla="*/ 3655779 w 7677272"/>
                      <a:gd name="connsiteY3" fmla="*/ 1026367 h 3750906"/>
                      <a:gd name="connsiteX4" fmla="*/ 7677272 w 7677272"/>
                      <a:gd name="connsiteY4" fmla="*/ 0 h 3750906"/>
                      <a:gd name="connsiteX0" fmla="*/ 2088236 w 7677272"/>
                      <a:gd name="connsiteY0" fmla="*/ 3750906 h 3750906"/>
                      <a:gd name="connsiteX1" fmla="*/ 156799 w 7677272"/>
                      <a:gd name="connsiteY1" fmla="*/ 2724539 h 3750906"/>
                      <a:gd name="connsiteX2" fmla="*/ 5736505 w 7677272"/>
                      <a:gd name="connsiteY2" fmla="*/ 1763486 h 3750906"/>
                      <a:gd name="connsiteX3" fmla="*/ 3655779 w 7677272"/>
                      <a:gd name="connsiteY3" fmla="*/ 1026367 h 3750906"/>
                      <a:gd name="connsiteX4" fmla="*/ 7677272 w 7677272"/>
                      <a:gd name="connsiteY4" fmla="*/ 0 h 3750906"/>
                      <a:gd name="connsiteX0" fmla="*/ 2088236 w 7677272"/>
                      <a:gd name="connsiteY0" fmla="*/ 3750906 h 3750906"/>
                      <a:gd name="connsiteX1" fmla="*/ 156799 w 7677272"/>
                      <a:gd name="connsiteY1" fmla="*/ 2724539 h 3750906"/>
                      <a:gd name="connsiteX2" fmla="*/ 5736505 w 7677272"/>
                      <a:gd name="connsiteY2" fmla="*/ 1763486 h 3750906"/>
                      <a:gd name="connsiteX3" fmla="*/ 3655779 w 7677272"/>
                      <a:gd name="connsiteY3" fmla="*/ 1026367 h 3750906"/>
                      <a:gd name="connsiteX4" fmla="*/ 7677272 w 7677272"/>
                      <a:gd name="connsiteY4" fmla="*/ 0 h 3750906"/>
                      <a:gd name="connsiteX0" fmla="*/ 2088236 w 7677272"/>
                      <a:gd name="connsiteY0" fmla="*/ 3750906 h 3750906"/>
                      <a:gd name="connsiteX1" fmla="*/ 156799 w 7677272"/>
                      <a:gd name="connsiteY1" fmla="*/ 2724539 h 3750906"/>
                      <a:gd name="connsiteX2" fmla="*/ 5736505 w 7677272"/>
                      <a:gd name="connsiteY2" fmla="*/ 1763486 h 3750906"/>
                      <a:gd name="connsiteX3" fmla="*/ 3562473 w 7677272"/>
                      <a:gd name="connsiteY3" fmla="*/ 905069 h 3750906"/>
                      <a:gd name="connsiteX4" fmla="*/ 7677272 w 7677272"/>
                      <a:gd name="connsiteY4" fmla="*/ 0 h 3750906"/>
                      <a:gd name="connsiteX0" fmla="*/ 2088236 w 7826562"/>
                      <a:gd name="connsiteY0" fmla="*/ 4040155 h 4040155"/>
                      <a:gd name="connsiteX1" fmla="*/ 156799 w 7826562"/>
                      <a:gd name="connsiteY1" fmla="*/ 3013788 h 4040155"/>
                      <a:gd name="connsiteX2" fmla="*/ 5736505 w 7826562"/>
                      <a:gd name="connsiteY2" fmla="*/ 2052735 h 4040155"/>
                      <a:gd name="connsiteX3" fmla="*/ 3562473 w 7826562"/>
                      <a:gd name="connsiteY3" fmla="*/ 1194318 h 4040155"/>
                      <a:gd name="connsiteX4" fmla="*/ 7826562 w 7826562"/>
                      <a:gd name="connsiteY4" fmla="*/ 0 h 4040155"/>
                      <a:gd name="connsiteX0" fmla="*/ 2088236 w 8582342"/>
                      <a:gd name="connsiteY0" fmla="*/ 3890866 h 3890866"/>
                      <a:gd name="connsiteX1" fmla="*/ 156799 w 8582342"/>
                      <a:gd name="connsiteY1" fmla="*/ 2864499 h 3890866"/>
                      <a:gd name="connsiteX2" fmla="*/ 5736505 w 8582342"/>
                      <a:gd name="connsiteY2" fmla="*/ 1903446 h 3890866"/>
                      <a:gd name="connsiteX3" fmla="*/ 3562473 w 8582342"/>
                      <a:gd name="connsiteY3" fmla="*/ 1045029 h 3890866"/>
                      <a:gd name="connsiteX4" fmla="*/ 8582342 w 8582342"/>
                      <a:gd name="connsiteY4" fmla="*/ 0 h 3890866"/>
                      <a:gd name="connsiteX0" fmla="*/ 2088236 w 8582342"/>
                      <a:gd name="connsiteY0" fmla="*/ 3890866 h 3890866"/>
                      <a:gd name="connsiteX1" fmla="*/ 156799 w 8582342"/>
                      <a:gd name="connsiteY1" fmla="*/ 2864499 h 3890866"/>
                      <a:gd name="connsiteX2" fmla="*/ 5736505 w 8582342"/>
                      <a:gd name="connsiteY2" fmla="*/ 1903446 h 3890866"/>
                      <a:gd name="connsiteX3" fmla="*/ 3562473 w 8582342"/>
                      <a:gd name="connsiteY3" fmla="*/ 1045029 h 3890866"/>
                      <a:gd name="connsiteX4" fmla="*/ 8582342 w 8582342"/>
                      <a:gd name="connsiteY4" fmla="*/ 0 h 3890866"/>
                      <a:gd name="connsiteX0" fmla="*/ 2098381 w 8592487"/>
                      <a:gd name="connsiteY0" fmla="*/ 3890866 h 3890866"/>
                      <a:gd name="connsiteX1" fmla="*/ 166944 w 8592487"/>
                      <a:gd name="connsiteY1" fmla="*/ 2864499 h 3890866"/>
                      <a:gd name="connsiteX2" fmla="*/ 5914601 w 8592487"/>
                      <a:gd name="connsiteY2" fmla="*/ 2006082 h 3890866"/>
                      <a:gd name="connsiteX3" fmla="*/ 3572618 w 8592487"/>
                      <a:gd name="connsiteY3" fmla="*/ 1045029 h 3890866"/>
                      <a:gd name="connsiteX4" fmla="*/ 8592487 w 8592487"/>
                      <a:gd name="connsiteY4" fmla="*/ 0 h 3890866"/>
                      <a:gd name="connsiteX0" fmla="*/ 2070485 w 8564591"/>
                      <a:gd name="connsiteY0" fmla="*/ 3890866 h 3890866"/>
                      <a:gd name="connsiteX1" fmla="*/ 139048 w 8564591"/>
                      <a:gd name="connsiteY1" fmla="*/ 2864499 h 3890866"/>
                      <a:gd name="connsiteX2" fmla="*/ 5420174 w 8564591"/>
                      <a:gd name="connsiteY2" fmla="*/ 2006082 h 3890866"/>
                      <a:gd name="connsiteX3" fmla="*/ 3544722 w 8564591"/>
                      <a:gd name="connsiteY3" fmla="*/ 1045029 h 3890866"/>
                      <a:gd name="connsiteX4" fmla="*/ 8564591 w 8564591"/>
                      <a:gd name="connsiteY4" fmla="*/ 0 h 3890866"/>
                      <a:gd name="connsiteX0" fmla="*/ 2070485 w 8564591"/>
                      <a:gd name="connsiteY0" fmla="*/ 3890866 h 3890866"/>
                      <a:gd name="connsiteX1" fmla="*/ 139048 w 8564591"/>
                      <a:gd name="connsiteY1" fmla="*/ 2864499 h 3890866"/>
                      <a:gd name="connsiteX2" fmla="*/ 5420174 w 8564591"/>
                      <a:gd name="connsiteY2" fmla="*/ 2006082 h 3890866"/>
                      <a:gd name="connsiteX3" fmla="*/ 3470077 w 8564591"/>
                      <a:gd name="connsiteY3" fmla="*/ 1007706 h 3890866"/>
                      <a:gd name="connsiteX4" fmla="*/ 8564591 w 8564591"/>
                      <a:gd name="connsiteY4" fmla="*/ 0 h 3890866"/>
                      <a:gd name="connsiteX0" fmla="*/ 2070485 w 8564591"/>
                      <a:gd name="connsiteY0" fmla="*/ 3890866 h 3890866"/>
                      <a:gd name="connsiteX1" fmla="*/ 139048 w 8564591"/>
                      <a:gd name="connsiteY1" fmla="*/ 2864499 h 3890866"/>
                      <a:gd name="connsiteX2" fmla="*/ 5420174 w 8564591"/>
                      <a:gd name="connsiteY2" fmla="*/ 2006082 h 3890866"/>
                      <a:gd name="connsiteX3" fmla="*/ 3470077 w 8564591"/>
                      <a:gd name="connsiteY3" fmla="*/ 1007706 h 3890866"/>
                      <a:gd name="connsiteX4" fmla="*/ 8564591 w 8564591"/>
                      <a:gd name="connsiteY4" fmla="*/ 0 h 3890866"/>
                      <a:gd name="connsiteX0" fmla="*/ 2070485 w 8564591"/>
                      <a:gd name="connsiteY0" fmla="*/ 3890866 h 3890866"/>
                      <a:gd name="connsiteX1" fmla="*/ 139048 w 8564591"/>
                      <a:gd name="connsiteY1" fmla="*/ 2864499 h 3890866"/>
                      <a:gd name="connsiteX2" fmla="*/ 5420174 w 8564591"/>
                      <a:gd name="connsiteY2" fmla="*/ 2006082 h 3890866"/>
                      <a:gd name="connsiteX3" fmla="*/ 3470077 w 8564591"/>
                      <a:gd name="connsiteY3" fmla="*/ 1007706 h 3890866"/>
                      <a:gd name="connsiteX4" fmla="*/ 8564591 w 8564591"/>
                      <a:gd name="connsiteY4" fmla="*/ 0 h 3890866"/>
                      <a:gd name="connsiteX0" fmla="*/ 2070485 w 8564591"/>
                      <a:gd name="connsiteY0" fmla="*/ 3890866 h 3890866"/>
                      <a:gd name="connsiteX1" fmla="*/ 139048 w 8564591"/>
                      <a:gd name="connsiteY1" fmla="*/ 2864499 h 3890866"/>
                      <a:gd name="connsiteX2" fmla="*/ 5420174 w 8564591"/>
                      <a:gd name="connsiteY2" fmla="*/ 2006082 h 3890866"/>
                      <a:gd name="connsiteX3" fmla="*/ 3470077 w 8564591"/>
                      <a:gd name="connsiteY3" fmla="*/ 1007706 h 3890866"/>
                      <a:gd name="connsiteX4" fmla="*/ 8564591 w 8564591"/>
                      <a:gd name="connsiteY4" fmla="*/ 0 h 3890866"/>
                      <a:gd name="connsiteX0" fmla="*/ 2070485 w 8564591"/>
                      <a:gd name="connsiteY0" fmla="*/ 3890866 h 3890866"/>
                      <a:gd name="connsiteX1" fmla="*/ 139048 w 8564591"/>
                      <a:gd name="connsiteY1" fmla="*/ 2864499 h 3890866"/>
                      <a:gd name="connsiteX2" fmla="*/ 5420174 w 8564591"/>
                      <a:gd name="connsiteY2" fmla="*/ 2006082 h 3890866"/>
                      <a:gd name="connsiteX3" fmla="*/ 3470077 w 8564591"/>
                      <a:gd name="connsiteY3" fmla="*/ 1007706 h 3890866"/>
                      <a:gd name="connsiteX4" fmla="*/ 8564591 w 8564591"/>
                      <a:gd name="connsiteY4" fmla="*/ 0 h 3890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591" h="3890866">
                        <a:moveTo>
                          <a:pt x="2070485" y="3890866"/>
                        </a:moveTo>
                        <a:cubicBezTo>
                          <a:pt x="800744" y="3543301"/>
                          <a:pt x="-419234" y="3178630"/>
                          <a:pt x="139048" y="2864499"/>
                        </a:cubicBezTo>
                        <a:cubicBezTo>
                          <a:pt x="697330" y="2550368"/>
                          <a:pt x="4865002" y="2315548"/>
                          <a:pt x="5420174" y="2006082"/>
                        </a:cubicBezTo>
                        <a:cubicBezTo>
                          <a:pt x="5975346" y="1696616"/>
                          <a:pt x="2946008" y="1342053"/>
                          <a:pt x="3470077" y="1007706"/>
                        </a:cubicBezTo>
                        <a:cubicBezTo>
                          <a:pt x="3994146" y="673359"/>
                          <a:pt x="7574380" y="192444"/>
                          <a:pt x="8564591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>
            <a:outerShdw blurRad="101600" dist="152400" dir="2700000" sx="99000" sy="99000" algn="tl" rotWithShape="0">
              <a:schemeClr val="bg2">
                <a:lumMod val="25000"/>
                <a:alpha val="7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2CE3D8-DEEE-91B3-F7FF-250F9B56D189}"/>
              </a:ext>
            </a:extLst>
          </p:cNvPr>
          <p:cNvGrpSpPr/>
          <p:nvPr/>
        </p:nvGrpSpPr>
        <p:grpSpPr>
          <a:xfrm>
            <a:off x="41107" y="3738681"/>
            <a:ext cx="863132" cy="1876904"/>
            <a:chOff x="4326194" y="1641986"/>
            <a:chExt cx="2084440" cy="4532672"/>
          </a:xfrm>
        </p:grpSpPr>
        <p:sp>
          <p:nvSpPr>
            <p:cNvPr id="20" name="Teardrop 19">
              <a:extLst>
                <a:ext uri="{FF2B5EF4-FFF2-40B4-BE49-F238E27FC236}">
                  <a16:creationId xmlns:a16="http://schemas.microsoft.com/office/drawing/2014/main" id="{27DD6CFA-B183-5F64-F587-612B03A60BC0}"/>
                </a:ext>
              </a:extLst>
            </p:cNvPr>
            <p:cNvSpPr/>
            <p:nvPr/>
          </p:nvSpPr>
          <p:spPr>
            <a:xfrm rot="8071039">
              <a:off x="4326194" y="1641986"/>
              <a:ext cx="2084440" cy="2084440"/>
            </a:xfrm>
            <a:prstGeom prst="teardrop">
              <a:avLst>
                <a:gd name="adj" fmla="val 122379"/>
              </a:avLst>
            </a:prstGeom>
            <a:solidFill>
              <a:srgbClr val="EF005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36E3897-4A9E-B7F6-A9EA-57E87194866A}"/>
                </a:ext>
              </a:extLst>
            </p:cNvPr>
            <p:cNvGrpSpPr/>
            <p:nvPr/>
          </p:nvGrpSpPr>
          <p:grpSpPr>
            <a:xfrm>
              <a:off x="4493344" y="1809136"/>
              <a:ext cx="1750140" cy="4365522"/>
              <a:chOff x="4493344" y="1809136"/>
              <a:chExt cx="1750140" cy="436552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9F56CFA-653A-41F2-B8F8-D3A05C745B86}"/>
                  </a:ext>
                </a:extLst>
              </p:cNvPr>
              <p:cNvSpPr/>
              <p:nvPr/>
            </p:nvSpPr>
            <p:spPr>
              <a:xfrm>
                <a:off x="4493344" y="1809136"/>
                <a:ext cx="1750140" cy="17501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27000">
                  <a:prstClr val="black">
                    <a:alpha val="7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9344A9D-960E-3C46-889A-BB5F38E8DB99}"/>
                  </a:ext>
                </a:extLst>
              </p:cNvPr>
              <p:cNvCxnSpPr>
                <a:cxnSpLocks/>
                <a:stCxn id="20" idx="7"/>
              </p:cNvCxnSpPr>
              <p:nvPr/>
            </p:nvCxnSpPr>
            <p:spPr>
              <a:xfrm flipH="1">
                <a:off x="5380832" y="4487912"/>
                <a:ext cx="2778" cy="1686746"/>
              </a:xfrm>
              <a:prstGeom prst="straightConnector1">
                <a:avLst/>
              </a:prstGeom>
              <a:ln w="34925" cap="rnd">
                <a:solidFill>
                  <a:srgbClr val="EF0055"/>
                </a:solidFill>
                <a:prstDash val="sysDot"/>
                <a:round/>
                <a:tailEnd type="oval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1CCF01-22FE-10EA-927F-9F757852696C}"/>
              </a:ext>
            </a:extLst>
          </p:cNvPr>
          <p:cNvGrpSpPr/>
          <p:nvPr/>
        </p:nvGrpSpPr>
        <p:grpSpPr>
          <a:xfrm>
            <a:off x="2409814" y="1650558"/>
            <a:ext cx="863132" cy="1876904"/>
            <a:chOff x="6687979" y="3178537"/>
            <a:chExt cx="863132" cy="187690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A3056C5-EE77-E6DF-8FF0-9A0801D08A70}"/>
                </a:ext>
              </a:extLst>
            </p:cNvPr>
            <p:cNvGrpSpPr/>
            <p:nvPr/>
          </p:nvGrpSpPr>
          <p:grpSpPr>
            <a:xfrm>
              <a:off x="6687979" y="3178537"/>
              <a:ext cx="863132" cy="1876904"/>
              <a:chOff x="4326194" y="1641986"/>
              <a:chExt cx="2084440" cy="4532672"/>
            </a:xfrm>
          </p:grpSpPr>
          <p:sp>
            <p:nvSpPr>
              <p:cNvPr id="27" name="Teardrop 26">
                <a:extLst>
                  <a:ext uri="{FF2B5EF4-FFF2-40B4-BE49-F238E27FC236}">
                    <a16:creationId xmlns:a16="http://schemas.microsoft.com/office/drawing/2014/main" id="{B9BAD58A-0212-D05F-87DF-7259B5F4FBFE}"/>
                  </a:ext>
                </a:extLst>
              </p:cNvPr>
              <p:cNvSpPr/>
              <p:nvPr/>
            </p:nvSpPr>
            <p:spPr>
              <a:xfrm rot="8071039">
                <a:off x="4326194" y="1641986"/>
                <a:ext cx="2084440" cy="2084440"/>
              </a:xfrm>
              <a:prstGeom prst="teardrop">
                <a:avLst>
                  <a:gd name="adj" fmla="val 122379"/>
                </a:avLst>
              </a:prstGeom>
              <a:solidFill>
                <a:srgbClr val="FC4C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6A539A0-D35F-0DB3-E97D-19ED68439FA4}"/>
                  </a:ext>
                </a:extLst>
              </p:cNvPr>
              <p:cNvGrpSpPr/>
              <p:nvPr/>
            </p:nvGrpSpPr>
            <p:grpSpPr>
              <a:xfrm>
                <a:off x="4493344" y="1809136"/>
                <a:ext cx="1750140" cy="4365522"/>
                <a:chOff x="4493344" y="1809136"/>
                <a:chExt cx="1750140" cy="4365522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03BBE903-FD19-0975-8E27-25EFA7F8E5E7}"/>
                    </a:ext>
                  </a:extLst>
                </p:cNvPr>
                <p:cNvSpPr/>
                <p:nvPr/>
              </p:nvSpPr>
              <p:spPr>
                <a:xfrm>
                  <a:off x="4493344" y="1809136"/>
                  <a:ext cx="1750140" cy="17501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127000">
                    <a:prstClr val="black">
                      <a:alpha val="7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45BFFBA8-4216-E77D-8A2F-2A230C72C832}"/>
                    </a:ext>
                  </a:extLst>
                </p:cNvPr>
                <p:cNvCxnSpPr>
                  <a:cxnSpLocks/>
                  <a:stCxn id="27" idx="7"/>
                </p:cNvCxnSpPr>
                <p:nvPr/>
              </p:nvCxnSpPr>
              <p:spPr>
                <a:xfrm flipH="1">
                  <a:off x="5380832" y="4487913"/>
                  <a:ext cx="2777" cy="1686745"/>
                </a:xfrm>
                <a:prstGeom prst="straightConnector1">
                  <a:avLst/>
                </a:prstGeom>
                <a:ln w="34925" cap="rnd">
                  <a:solidFill>
                    <a:srgbClr val="FC4C00"/>
                  </a:solidFill>
                  <a:prstDash val="sysDot"/>
                  <a:round/>
                  <a:tailEnd type="oval" w="lg" len="lg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6" name="Graphic 25" descr="Lightbulb and gear with solid fill">
              <a:extLst>
                <a:ext uri="{FF2B5EF4-FFF2-40B4-BE49-F238E27FC236}">
                  <a16:creationId xmlns:a16="http://schemas.microsoft.com/office/drawing/2014/main" id="{E194D4E3-0D83-8EE1-7909-5745787EB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47307" y="3337865"/>
              <a:ext cx="544476" cy="54447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75A5D56-3896-C77C-01F1-EB95A8C9EDBB}"/>
              </a:ext>
            </a:extLst>
          </p:cNvPr>
          <p:cNvGrpSpPr/>
          <p:nvPr/>
        </p:nvGrpSpPr>
        <p:grpSpPr>
          <a:xfrm>
            <a:off x="3354137" y="2833228"/>
            <a:ext cx="863132" cy="1876904"/>
            <a:chOff x="4968280" y="2023852"/>
            <a:chExt cx="863132" cy="187690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F358C6F-B13B-CDFA-7546-6F1A96CD89E1}"/>
                </a:ext>
              </a:extLst>
            </p:cNvPr>
            <p:cNvGrpSpPr/>
            <p:nvPr/>
          </p:nvGrpSpPr>
          <p:grpSpPr>
            <a:xfrm>
              <a:off x="4968280" y="2023852"/>
              <a:ext cx="863132" cy="1876904"/>
              <a:chOff x="4326194" y="1641986"/>
              <a:chExt cx="2084440" cy="4532672"/>
            </a:xfrm>
          </p:grpSpPr>
          <p:sp>
            <p:nvSpPr>
              <p:cNvPr id="34" name="Teardrop 33">
                <a:extLst>
                  <a:ext uri="{FF2B5EF4-FFF2-40B4-BE49-F238E27FC236}">
                    <a16:creationId xmlns:a16="http://schemas.microsoft.com/office/drawing/2014/main" id="{481D62AA-CC09-B403-649B-E7966610C65E}"/>
                  </a:ext>
                </a:extLst>
              </p:cNvPr>
              <p:cNvSpPr/>
              <p:nvPr/>
            </p:nvSpPr>
            <p:spPr>
              <a:xfrm rot="8071039">
                <a:off x="4326194" y="1641986"/>
                <a:ext cx="2084440" cy="2084440"/>
              </a:xfrm>
              <a:prstGeom prst="teardrop">
                <a:avLst>
                  <a:gd name="adj" fmla="val 122379"/>
                </a:avLst>
              </a:prstGeom>
              <a:solidFill>
                <a:srgbClr val="00B39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62ABA07-24C7-7BD5-47C3-EA68C89A3807}"/>
                  </a:ext>
                </a:extLst>
              </p:cNvPr>
              <p:cNvGrpSpPr/>
              <p:nvPr/>
            </p:nvGrpSpPr>
            <p:grpSpPr>
              <a:xfrm>
                <a:off x="4493344" y="1809136"/>
                <a:ext cx="1750140" cy="4365522"/>
                <a:chOff x="4493344" y="1809136"/>
                <a:chExt cx="1750140" cy="4365522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03087DF9-58E5-45D1-3CD7-7DE238AFF061}"/>
                    </a:ext>
                  </a:extLst>
                </p:cNvPr>
                <p:cNvSpPr/>
                <p:nvPr/>
              </p:nvSpPr>
              <p:spPr>
                <a:xfrm>
                  <a:off x="4493344" y="1809136"/>
                  <a:ext cx="1750140" cy="17501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127000">
                    <a:prstClr val="black">
                      <a:alpha val="78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E3869DE2-0BCE-A858-18B1-C3A58F32006D}"/>
                    </a:ext>
                  </a:extLst>
                </p:cNvPr>
                <p:cNvCxnSpPr>
                  <a:cxnSpLocks/>
                  <a:stCxn id="34" idx="7"/>
                </p:cNvCxnSpPr>
                <p:nvPr/>
              </p:nvCxnSpPr>
              <p:spPr>
                <a:xfrm flipH="1">
                  <a:off x="5380832" y="4487912"/>
                  <a:ext cx="2778" cy="1686746"/>
                </a:xfrm>
                <a:prstGeom prst="straightConnector1">
                  <a:avLst/>
                </a:prstGeom>
                <a:ln w="34925" cap="rnd">
                  <a:solidFill>
                    <a:srgbClr val="00B39E"/>
                  </a:solidFill>
                  <a:prstDash val="sysDot"/>
                  <a:round/>
                  <a:tailEnd type="oval" w="lg" len="lg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3" name="Graphic 32" descr="Graduation cap with solid fill">
              <a:extLst>
                <a:ext uri="{FF2B5EF4-FFF2-40B4-BE49-F238E27FC236}">
                  <a16:creationId xmlns:a16="http://schemas.microsoft.com/office/drawing/2014/main" id="{5EAF85D3-E446-605C-2CB3-22A999EAC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25147" y="2142561"/>
              <a:ext cx="544476" cy="544476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C61C3A0-3501-79A3-A0EF-97F512F9B90D}"/>
              </a:ext>
            </a:extLst>
          </p:cNvPr>
          <p:cNvGrpSpPr/>
          <p:nvPr/>
        </p:nvGrpSpPr>
        <p:grpSpPr>
          <a:xfrm>
            <a:off x="5470292" y="1134498"/>
            <a:ext cx="712395" cy="1602089"/>
            <a:chOff x="4326193" y="1641985"/>
            <a:chExt cx="2084439" cy="4532673"/>
          </a:xfrm>
        </p:grpSpPr>
        <p:sp>
          <p:nvSpPr>
            <p:cNvPr id="39" name="Teardrop 38">
              <a:extLst>
                <a:ext uri="{FF2B5EF4-FFF2-40B4-BE49-F238E27FC236}">
                  <a16:creationId xmlns:a16="http://schemas.microsoft.com/office/drawing/2014/main" id="{B5C4B629-0E6C-0064-0616-3056214F98C6}"/>
                </a:ext>
              </a:extLst>
            </p:cNvPr>
            <p:cNvSpPr/>
            <p:nvPr/>
          </p:nvSpPr>
          <p:spPr>
            <a:xfrm rot="8071039">
              <a:off x="4326192" y="1641986"/>
              <a:ext cx="2084441" cy="2084439"/>
            </a:xfrm>
            <a:prstGeom prst="teardrop">
              <a:avLst>
                <a:gd name="adj" fmla="val 122379"/>
              </a:avLst>
            </a:prstGeom>
            <a:solidFill>
              <a:srgbClr val="0087E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0F4FD15-EE58-01CD-CA06-552DAC5BF6EB}"/>
                </a:ext>
              </a:extLst>
            </p:cNvPr>
            <p:cNvGrpSpPr/>
            <p:nvPr/>
          </p:nvGrpSpPr>
          <p:grpSpPr>
            <a:xfrm>
              <a:off x="4493344" y="1809136"/>
              <a:ext cx="1750140" cy="4365522"/>
              <a:chOff x="4493344" y="1809136"/>
              <a:chExt cx="1750140" cy="4365522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D2C67CE-D2C6-D99F-A62B-8EFA55ED9425}"/>
                  </a:ext>
                </a:extLst>
              </p:cNvPr>
              <p:cNvSpPr/>
              <p:nvPr/>
            </p:nvSpPr>
            <p:spPr>
              <a:xfrm>
                <a:off x="4493344" y="1809136"/>
                <a:ext cx="1750140" cy="17501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27000">
                  <a:prstClr val="black">
                    <a:alpha val="7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72077F2-B327-6968-A1E7-28286DFBF29C}"/>
                  </a:ext>
                </a:extLst>
              </p:cNvPr>
              <p:cNvCxnSpPr>
                <a:cxnSpLocks/>
                <a:stCxn id="39" idx="7"/>
              </p:cNvCxnSpPr>
              <p:nvPr/>
            </p:nvCxnSpPr>
            <p:spPr>
              <a:xfrm flipH="1">
                <a:off x="5380832" y="4487913"/>
                <a:ext cx="2777" cy="1686745"/>
              </a:xfrm>
              <a:prstGeom prst="straightConnector1">
                <a:avLst/>
              </a:prstGeom>
              <a:ln w="34925" cap="rnd">
                <a:solidFill>
                  <a:srgbClr val="0087EB"/>
                </a:solidFill>
                <a:prstDash val="sysDot"/>
                <a:round/>
                <a:tailEnd type="oval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46FD4FA-8CBB-07BD-06FA-64D77EB6D823}"/>
              </a:ext>
            </a:extLst>
          </p:cNvPr>
          <p:cNvCxnSpPr>
            <a:cxnSpLocks/>
          </p:cNvCxnSpPr>
          <p:nvPr/>
        </p:nvCxnSpPr>
        <p:spPr>
          <a:xfrm>
            <a:off x="6248400" y="817714"/>
            <a:ext cx="0" cy="594268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98066A92-EB9D-4697-A599-B88E6BBE0631}"/>
              </a:ext>
            </a:extLst>
          </p:cNvPr>
          <p:cNvSpPr/>
          <p:nvPr/>
        </p:nvSpPr>
        <p:spPr>
          <a:xfrm>
            <a:off x="7176" y="782102"/>
            <a:ext cx="6209333" cy="3068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Implementation Roadmap — </a:t>
            </a:r>
            <a:r>
              <a:rPr lang="en-US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Swiggy</a:t>
            </a:r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 Campus Model</a:t>
            </a:r>
            <a:endParaRPr lang="en-IN" sz="1400" u="sn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D91CD4-F807-41C2-83F3-47C22542F533}"/>
              </a:ext>
            </a:extLst>
          </p:cNvPr>
          <p:cNvSpPr/>
          <p:nvPr/>
        </p:nvSpPr>
        <p:spPr>
          <a:xfrm>
            <a:off x="3440833" y="1156036"/>
            <a:ext cx="25621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Stage 1 — Pilot Launch (0–2 months</a:t>
            </a:r>
            <a:r>
              <a:rPr lang="en-US" sz="2000" b="1" dirty="0"/>
              <a:t>)</a:t>
            </a:r>
            <a:endParaRPr lang="en-IN" sz="2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06F87A2-653D-4AC5-A016-5A03B66AA10F}"/>
              </a:ext>
            </a:extLst>
          </p:cNvPr>
          <p:cNvSpPr/>
          <p:nvPr/>
        </p:nvSpPr>
        <p:spPr>
          <a:xfrm>
            <a:off x="3476209" y="1487545"/>
            <a:ext cx="2287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b="1" dirty="0"/>
              <a:t>Goal: Establish foundation on campus.</a:t>
            </a:r>
            <a:br>
              <a:rPr lang="en-IN" sz="900" b="1" dirty="0"/>
            </a:br>
            <a:r>
              <a:rPr lang="en-IN" sz="900" b="1" dirty="0"/>
              <a:t>Key Actions: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b="1" dirty="0"/>
              <a:t>Launch </a:t>
            </a:r>
            <a:r>
              <a:rPr lang="en-IN" sz="900" b="1" i="1" dirty="0" err="1"/>
              <a:t>Swiggy</a:t>
            </a:r>
            <a:r>
              <a:rPr lang="en-IN" sz="900" b="1" i="1" dirty="0"/>
              <a:t> Campus Wallet</a:t>
            </a:r>
            <a:r>
              <a:rPr lang="en-IN" sz="900" b="1" dirty="0"/>
              <a:t> linked to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b="1" dirty="0"/>
              <a:t>student IDs.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b="1" dirty="0"/>
              <a:t>Partner with mess &amp; 10 nearby cafés.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b="1" dirty="0"/>
              <a:t>Form </a:t>
            </a:r>
            <a:r>
              <a:rPr lang="en-IN" sz="900" b="1" i="1" dirty="0"/>
              <a:t>Campus Ops Cell</a:t>
            </a:r>
            <a:r>
              <a:rPr lang="en-IN" sz="900" b="1" dirty="0"/>
              <a:t> (students + Swiggy).</a:t>
            </a:r>
            <a:endParaRPr lang="en-IN" sz="1200" b="1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48406F5-8496-44BA-BF08-A7F49DCE07D6}"/>
              </a:ext>
            </a:extLst>
          </p:cNvPr>
          <p:cNvGrpSpPr/>
          <p:nvPr/>
        </p:nvGrpSpPr>
        <p:grpSpPr>
          <a:xfrm>
            <a:off x="-157482" y="1216050"/>
            <a:ext cx="2926349" cy="465844"/>
            <a:chOff x="3357760" y="1381497"/>
            <a:chExt cx="4996897" cy="46584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5B06CC4-648A-4E4E-94FD-BC03C1FC836D}"/>
                </a:ext>
              </a:extLst>
            </p:cNvPr>
            <p:cNvSpPr txBox="1"/>
            <p:nvPr/>
          </p:nvSpPr>
          <p:spPr>
            <a:xfrm>
              <a:off x="3357760" y="1385676"/>
              <a:ext cx="3206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American Captain" pitchFamily="50" charset="0"/>
                </a:defRPr>
              </a:lvl1pPr>
            </a:lstStyle>
            <a:p>
              <a:pPr algn="ctr"/>
              <a:r>
                <a:rPr lang="en-IN" sz="2400" dirty="0">
                  <a:latin typeface="Arial Black" panose="020B0A04020102020204" pitchFamily="34" charset="0"/>
                </a:rPr>
                <a:t>🧠</a:t>
              </a:r>
              <a:endParaRPr lang="en-GB" sz="2400" dirty="0">
                <a:solidFill>
                  <a:srgbClr val="00B39E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977B3B0-97B0-4B83-AC82-658CFEB6C8F0}"/>
                </a:ext>
              </a:extLst>
            </p:cNvPr>
            <p:cNvSpPr/>
            <p:nvPr/>
          </p:nvSpPr>
          <p:spPr>
            <a:xfrm>
              <a:off x="5300460" y="1381497"/>
              <a:ext cx="305419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/>
                <a:t>Stage 2 — Community Build-Out (3–5 months)</a:t>
              </a:r>
              <a:endParaRPr lang="en-IN" sz="1200" b="1" dirty="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64DED56-BB4C-4B1F-9E7F-228E62CAD951}"/>
              </a:ext>
            </a:extLst>
          </p:cNvPr>
          <p:cNvSpPr/>
          <p:nvPr/>
        </p:nvSpPr>
        <p:spPr>
          <a:xfrm>
            <a:off x="241779" y="1681894"/>
            <a:ext cx="246040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b="1" dirty="0"/>
              <a:t>Goal: Drive loyalty &amp; social engagement.</a:t>
            </a:r>
            <a:br>
              <a:rPr lang="en-IN" sz="900" b="1" dirty="0"/>
            </a:br>
            <a:r>
              <a:rPr lang="en-IN" sz="900" b="1" dirty="0"/>
              <a:t>Key Actions:</a:t>
            </a:r>
          </a:p>
          <a:p>
            <a:r>
              <a:rPr lang="en-IN" sz="900" b="1" dirty="0"/>
              <a:t>Launch </a:t>
            </a:r>
            <a:r>
              <a:rPr lang="en-IN" sz="900" b="1" i="1" dirty="0" err="1"/>
              <a:t>Swiggy</a:t>
            </a:r>
            <a:r>
              <a:rPr lang="en-IN" sz="900" b="1" i="1" dirty="0"/>
              <a:t> </a:t>
            </a:r>
            <a:r>
              <a:rPr lang="en-IN" sz="900" b="1" i="1" dirty="0" err="1"/>
              <a:t>SkillArena</a:t>
            </a:r>
            <a:r>
              <a:rPr lang="en-IN" sz="900" b="1" dirty="0"/>
              <a:t> – Food Streak </a:t>
            </a:r>
            <a:r>
              <a:rPr lang="en-IN" sz="900" b="1" dirty="0" err="1"/>
              <a:t>Leaderboard</a:t>
            </a:r>
            <a:r>
              <a:rPr lang="en-IN" sz="900" b="1" dirty="0"/>
              <a:t> &amp; XP Levels.</a:t>
            </a:r>
            <a:br>
              <a:rPr lang="en-IN" sz="900" b="1" dirty="0"/>
            </a:br>
            <a:r>
              <a:rPr lang="en-IN" sz="900" b="1" dirty="0"/>
              <a:t>→ Reward consistent users &amp; create “Food XP” gamification.</a:t>
            </a:r>
          </a:p>
          <a:p>
            <a:r>
              <a:rPr lang="en-IN" sz="900" b="1" dirty="0"/>
              <a:t>Launch </a:t>
            </a:r>
            <a:r>
              <a:rPr lang="en-IN" sz="900" b="1" i="1" dirty="0"/>
              <a:t>Ambassador Program</a:t>
            </a:r>
            <a:r>
              <a:rPr lang="en-IN" sz="900" b="1" dirty="0"/>
              <a:t> &amp; referral tree.</a:t>
            </a:r>
          </a:p>
          <a:p>
            <a:r>
              <a:rPr lang="en-IN" sz="900" b="1" dirty="0"/>
              <a:t>Introduce </a:t>
            </a:r>
            <a:r>
              <a:rPr lang="en-IN" sz="900" b="1" i="1" dirty="0"/>
              <a:t>Feast Fridays</a:t>
            </a:r>
            <a:r>
              <a:rPr lang="en-IN" sz="900" b="1" dirty="0"/>
              <a:t> + Club tie-ups (Coke, Maggi).</a:t>
            </a:r>
            <a:br>
              <a:rPr lang="en-IN" sz="900" b="1" dirty="0"/>
            </a:br>
            <a:br>
              <a:rPr lang="en-IN" sz="900" b="1" dirty="0"/>
            </a:br>
            <a:endParaRPr lang="en-IN" sz="900" b="1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6D63D71-1F42-4D49-9013-E32A457D59E4}"/>
              </a:ext>
            </a:extLst>
          </p:cNvPr>
          <p:cNvGrpSpPr/>
          <p:nvPr/>
        </p:nvGrpSpPr>
        <p:grpSpPr>
          <a:xfrm>
            <a:off x="2640922" y="3471648"/>
            <a:ext cx="3667979" cy="1983403"/>
            <a:chOff x="6433399" y="3240449"/>
            <a:chExt cx="3824963" cy="198340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461E014-7510-4B58-A00B-B652091A6F6F}"/>
                </a:ext>
              </a:extLst>
            </p:cNvPr>
            <p:cNvSpPr txBox="1"/>
            <p:nvPr/>
          </p:nvSpPr>
          <p:spPr>
            <a:xfrm>
              <a:off x="6433399" y="3240449"/>
              <a:ext cx="32640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American Captain" pitchFamily="50" charset="0"/>
                </a:defRPr>
              </a:lvl1pPr>
            </a:lstStyle>
            <a:p>
              <a:pPr algn="ctr"/>
              <a:r>
                <a:rPr lang="en-IN" sz="2800" dirty="0"/>
                <a:t>🚀 </a:t>
              </a:r>
              <a:endParaRPr lang="en-GB" sz="2800" dirty="0">
                <a:solidFill>
                  <a:srgbClr val="FC4C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B8D04F-2A50-4057-B3F4-53E433F59225}"/>
                </a:ext>
              </a:extLst>
            </p:cNvPr>
            <p:cNvSpPr/>
            <p:nvPr/>
          </p:nvSpPr>
          <p:spPr>
            <a:xfrm>
              <a:off x="8262916" y="3258332"/>
              <a:ext cx="19656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/>
                <a:t>Stage 3 — Tech &amp; Ops Scale-Up (6–9 months)</a:t>
              </a:r>
              <a:endParaRPr lang="en-IN" sz="1200" b="1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907CBB1-1C00-419D-84FE-43207230129A}"/>
                </a:ext>
              </a:extLst>
            </p:cNvPr>
            <p:cNvSpPr/>
            <p:nvPr/>
          </p:nvSpPr>
          <p:spPr>
            <a:xfrm>
              <a:off x="7844466" y="3746524"/>
              <a:ext cx="241389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900" b="1" dirty="0"/>
                <a:t>Goal: Boost reliability &amp; personalization.</a:t>
              </a:r>
              <a:br>
                <a:rPr lang="en-IN" sz="900" b="1" dirty="0"/>
              </a:br>
              <a:r>
                <a:rPr lang="en-IN" sz="900" b="1" dirty="0"/>
                <a:t>Key Actions:</a:t>
              </a:r>
            </a:p>
            <a:p>
              <a:r>
                <a:rPr lang="en-IN" sz="900" b="1" dirty="0"/>
                <a:t>Build </a:t>
              </a:r>
              <a:r>
                <a:rPr lang="en-IN" sz="900" b="1" i="1" dirty="0" err="1"/>
                <a:t>Swiggy</a:t>
              </a:r>
              <a:r>
                <a:rPr lang="en-IN" sz="900" b="1" i="1" dirty="0"/>
                <a:t> Café</a:t>
              </a:r>
              <a:r>
                <a:rPr lang="en-IN" sz="900" b="1" dirty="0"/>
                <a:t> micro-hubs near hostels.</a:t>
              </a:r>
            </a:p>
            <a:p>
              <a:r>
                <a:rPr lang="en-IN" sz="900" b="1" dirty="0"/>
                <a:t>Enable </a:t>
              </a:r>
              <a:r>
                <a:rPr lang="en-IN" sz="900" b="1" i="1" dirty="0"/>
                <a:t>AI-based Food Intelligence</a:t>
              </a:r>
              <a:r>
                <a:rPr lang="en-IN" sz="900" b="1" dirty="0"/>
                <a:t> + scheduled orders.</a:t>
              </a:r>
            </a:p>
            <a:p>
              <a:r>
                <a:rPr lang="en-IN" sz="900" b="1" dirty="0"/>
                <a:t>Integrate </a:t>
              </a:r>
              <a:r>
                <a:rPr lang="en-IN" sz="900" b="1" i="1" dirty="0" err="1"/>
                <a:t>SkillArena</a:t>
              </a:r>
              <a:r>
                <a:rPr lang="en-IN" sz="900" b="1" i="1" dirty="0"/>
                <a:t> metrics</a:t>
              </a:r>
              <a:r>
                <a:rPr lang="en-IN" sz="900" b="1" dirty="0"/>
                <a:t> → reward reliability streaks (on-time orders, high NPS cafés).</a:t>
              </a:r>
              <a:br>
                <a:rPr lang="en-IN" sz="900" b="1" dirty="0"/>
              </a:br>
              <a:br>
                <a:rPr lang="en-IN" sz="900" b="1" dirty="0"/>
              </a:br>
              <a:endParaRPr lang="en-IN" sz="900" dirty="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3E5094E-20A9-4A27-AD49-E0BE7DAFCA41}"/>
              </a:ext>
            </a:extLst>
          </p:cNvPr>
          <p:cNvSpPr txBox="1"/>
          <p:nvPr/>
        </p:nvSpPr>
        <p:spPr>
          <a:xfrm>
            <a:off x="-824523" y="4198133"/>
            <a:ext cx="3724967" cy="477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American Captain" pitchFamily="50" charset="0"/>
              </a:defRPr>
            </a:lvl1pPr>
          </a:lstStyle>
          <a:p>
            <a:pPr algn="ctr"/>
            <a:r>
              <a:rPr lang="en-IN" sz="2400" dirty="0"/>
              <a:t>📈</a:t>
            </a:r>
            <a:endParaRPr lang="en-GB" sz="2400" dirty="0">
              <a:solidFill>
                <a:srgbClr val="EF0055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DAA19AC-11B4-4AE8-99C2-54299DAC11DF}"/>
              </a:ext>
            </a:extLst>
          </p:cNvPr>
          <p:cNvSpPr/>
          <p:nvPr/>
        </p:nvSpPr>
        <p:spPr>
          <a:xfrm>
            <a:off x="1190120" y="4176548"/>
            <a:ext cx="1755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Stage 4 — Regional Expansion (9–12 months)</a:t>
            </a:r>
            <a:endParaRPr lang="en-IN" sz="1200" b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E6E1E2B-055F-49B6-8CB8-7E2C07F6FE77}"/>
              </a:ext>
            </a:extLst>
          </p:cNvPr>
          <p:cNvSpPr/>
          <p:nvPr/>
        </p:nvSpPr>
        <p:spPr>
          <a:xfrm>
            <a:off x="1190120" y="4822879"/>
            <a:ext cx="2527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b="1" dirty="0"/>
              <a:t>Goal:</a:t>
            </a:r>
            <a:r>
              <a:rPr lang="en-IN" sz="900" dirty="0"/>
              <a:t> Expand model to nearby colleges.</a:t>
            </a:r>
            <a:br>
              <a:rPr lang="en-IN" sz="900" dirty="0"/>
            </a:br>
            <a:r>
              <a:rPr lang="en-IN" sz="900" b="1" dirty="0"/>
              <a:t>Key Actions:</a:t>
            </a:r>
            <a:endParaRPr lang="en-IN" sz="900" dirty="0"/>
          </a:p>
          <a:p>
            <a:r>
              <a:rPr lang="en-IN" sz="900" dirty="0"/>
              <a:t>Roll out to 10+ East-India colleges.</a:t>
            </a:r>
          </a:p>
          <a:p>
            <a:r>
              <a:rPr lang="en-IN" sz="900" dirty="0"/>
              <a:t>Add </a:t>
            </a:r>
            <a:r>
              <a:rPr lang="en-IN" sz="900" i="1" dirty="0"/>
              <a:t>Essentials</a:t>
            </a:r>
            <a:r>
              <a:rPr lang="en-IN" sz="900" dirty="0"/>
              <a:t> vertical + brand monetization.</a:t>
            </a:r>
          </a:p>
          <a:p>
            <a:r>
              <a:rPr lang="en-IN" sz="900" dirty="0"/>
              <a:t>Cross-campus </a:t>
            </a:r>
            <a:r>
              <a:rPr lang="en-IN" sz="900" i="1" dirty="0" err="1"/>
              <a:t>SkillArena</a:t>
            </a:r>
            <a:r>
              <a:rPr lang="en-IN" sz="900" i="1" dirty="0"/>
              <a:t> leaderboard</a:t>
            </a:r>
            <a:r>
              <a:rPr lang="en-IN" sz="900" dirty="0"/>
              <a:t> for intercollege gamification.</a:t>
            </a:r>
            <a:br>
              <a:rPr lang="en-IN" sz="900" dirty="0"/>
            </a:br>
            <a:br>
              <a:rPr lang="en-IN" sz="900" dirty="0"/>
            </a:br>
            <a:r>
              <a:rPr lang="en-IN" sz="900" dirty="0"/>
              <a:t>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BC40E1C-D90C-6FEA-0156-8652FDFCC5C3}"/>
              </a:ext>
            </a:extLst>
          </p:cNvPr>
          <p:cNvSpPr/>
          <p:nvPr/>
        </p:nvSpPr>
        <p:spPr>
          <a:xfrm>
            <a:off x="6484495" y="1171085"/>
            <a:ext cx="5563799" cy="2694539"/>
          </a:xfrm>
          <a:prstGeom prst="roundRect">
            <a:avLst/>
          </a:prstGeom>
          <a:solidFill>
            <a:srgbClr val="F65E1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6E976-89E3-02C6-FC88-855617E5C72F}"/>
              </a:ext>
            </a:extLst>
          </p:cNvPr>
          <p:cNvSpPr txBox="1"/>
          <p:nvPr/>
        </p:nvSpPr>
        <p:spPr>
          <a:xfrm>
            <a:off x="7993592" y="2507769"/>
            <a:ext cx="6341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2,000+ users, 20% retention lift, ₹2.5L GMV</a:t>
            </a:r>
            <a:endParaRPr lang="en-I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C64B27-3C8D-82D9-0D94-E13137F1698E}"/>
              </a:ext>
            </a:extLst>
          </p:cNvPr>
          <p:cNvSpPr txBox="1"/>
          <p:nvPr/>
        </p:nvSpPr>
        <p:spPr>
          <a:xfrm>
            <a:off x="8204641" y="2041222"/>
            <a:ext cx="686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 500+ wallets, &lt;25 min ETA, NPS +20</a:t>
            </a:r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243EA-9C39-1814-2D5A-0D98B534ADCD}"/>
              </a:ext>
            </a:extLst>
          </p:cNvPr>
          <p:cNvSpPr txBox="1"/>
          <p:nvPr/>
        </p:nvSpPr>
        <p:spPr>
          <a:xfrm>
            <a:off x="8397207" y="3408160"/>
            <a:ext cx="2981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25K students onboarded, ₹12L+ GMV, breakeven &lt;9 months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9F742-6DF8-5A81-F6A3-BB9F1DBA2DA8}"/>
              </a:ext>
            </a:extLst>
          </p:cNvPr>
          <p:cNvSpPr txBox="1"/>
          <p:nvPr/>
        </p:nvSpPr>
        <p:spPr>
          <a:xfrm>
            <a:off x="6360797" y="2968250"/>
            <a:ext cx="7123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dirty="0"/>
              <a:t>&lt;25 min ETAs, +12% AOV, +25% reliability</a:t>
            </a:r>
            <a:endParaRPr lang="en-IN" sz="16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BE1BF9-3C95-AE77-C28C-676AA9F82F05}"/>
              </a:ext>
            </a:extLst>
          </p:cNvPr>
          <p:cNvSpPr/>
          <p:nvPr/>
        </p:nvSpPr>
        <p:spPr>
          <a:xfrm>
            <a:off x="6484494" y="1150732"/>
            <a:ext cx="5563799" cy="810828"/>
          </a:xfrm>
          <a:prstGeom prst="roundRect">
            <a:avLst/>
          </a:prstGeom>
          <a:solidFill>
            <a:srgbClr val="FCE2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00969C-BDBF-55D6-F346-C13FB8D73F8D}"/>
              </a:ext>
            </a:extLst>
          </p:cNvPr>
          <p:cNvCxnSpPr/>
          <p:nvPr/>
        </p:nvCxnSpPr>
        <p:spPr>
          <a:xfrm>
            <a:off x="7868093" y="1160207"/>
            <a:ext cx="0" cy="271489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1C8F7DF-4006-BC70-EBF1-D15D6B6EE486}"/>
              </a:ext>
            </a:extLst>
          </p:cNvPr>
          <p:cNvSpPr txBox="1"/>
          <p:nvPr/>
        </p:nvSpPr>
        <p:spPr>
          <a:xfrm>
            <a:off x="6755467" y="1382143"/>
            <a:ext cx="127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Stages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3A4ED3-AA8D-C443-5C72-16696802C55A}"/>
              </a:ext>
            </a:extLst>
          </p:cNvPr>
          <p:cNvSpPr txBox="1"/>
          <p:nvPr/>
        </p:nvSpPr>
        <p:spPr>
          <a:xfrm>
            <a:off x="8633637" y="1356091"/>
            <a:ext cx="257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KPIs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F83E375-9FEA-4538-2889-E12C5CA52FC9}"/>
              </a:ext>
            </a:extLst>
          </p:cNvPr>
          <p:cNvCxnSpPr>
            <a:cxnSpLocks/>
          </p:cNvCxnSpPr>
          <p:nvPr/>
        </p:nvCxnSpPr>
        <p:spPr>
          <a:xfrm flipH="1">
            <a:off x="6505207" y="2902442"/>
            <a:ext cx="55430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496B37D-A504-8597-7308-99624FE38D79}"/>
              </a:ext>
            </a:extLst>
          </p:cNvPr>
          <p:cNvCxnSpPr>
            <a:cxnSpLocks/>
          </p:cNvCxnSpPr>
          <p:nvPr/>
        </p:nvCxnSpPr>
        <p:spPr>
          <a:xfrm>
            <a:off x="6484494" y="2432282"/>
            <a:ext cx="556379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51A327-2171-E89F-C550-B88E8608BC6B}"/>
              </a:ext>
            </a:extLst>
          </p:cNvPr>
          <p:cNvCxnSpPr>
            <a:cxnSpLocks/>
          </p:cNvCxnSpPr>
          <p:nvPr/>
        </p:nvCxnSpPr>
        <p:spPr>
          <a:xfrm flipH="1" flipV="1">
            <a:off x="6484494" y="3415770"/>
            <a:ext cx="5552384" cy="1866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C57276D-90E5-2854-2E91-4FCC3A3BA10C}"/>
              </a:ext>
            </a:extLst>
          </p:cNvPr>
          <p:cNvSpPr txBox="1"/>
          <p:nvPr/>
        </p:nvSpPr>
        <p:spPr>
          <a:xfrm>
            <a:off x="7026012" y="2046851"/>
            <a:ext cx="59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1028A38-C6A3-74C9-4B00-BDFF3F29B83D}"/>
              </a:ext>
            </a:extLst>
          </p:cNvPr>
          <p:cNvSpPr txBox="1"/>
          <p:nvPr/>
        </p:nvSpPr>
        <p:spPr>
          <a:xfrm>
            <a:off x="7018099" y="3519164"/>
            <a:ext cx="59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0D8E0AC-BBD0-5E09-2186-B11C52317BF3}"/>
              </a:ext>
            </a:extLst>
          </p:cNvPr>
          <p:cNvSpPr txBox="1"/>
          <p:nvPr/>
        </p:nvSpPr>
        <p:spPr>
          <a:xfrm>
            <a:off x="7026011" y="2511532"/>
            <a:ext cx="59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CF0A456-1FD0-2C08-331F-754E7487B547}"/>
              </a:ext>
            </a:extLst>
          </p:cNvPr>
          <p:cNvSpPr txBox="1"/>
          <p:nvPr/>
        </p:nvSpPr>
        <p:spPr>
          <a:xfrm>
            <a:off x="7015093" y="3014701"/>
            <a:ext cx="59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E377967B-B226-B269-C7F7-156774B6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000325"/>
              </p:ext>
            </p:extLst>
          </p:nvPr>
        </p:nvGraphicFramePr>
        <p:xfrm>
          <a:off x="6543702" y="4313494"/>
          <a:ext cx="5464634" cy="210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317">
                  <a:extLst>
                    <a:ext uri="{9D8B030D-6E8A-4147-A177-3AD203B41FA5}">
                      <a16:colId xmlns:a16="http://schemas.microsoft.com/office/drawing/2014/main" val="1144620637"/>
                    </a:ext>
                  </a:extLst>
                </a:gridCol>
                <a:gridCol w="2732317">
                  <a:extLst>
                    <a:ext uri="{9D8B030D-6E8A-4147-A177-3AD203B41FA5}">
                      <a16:colId xmlns:a16="http://schemas.microsoft.com/office/drawing/2014/main" val="812471759"/>
                    </a:ext>
                  </a:extLst>
                </a:gridCol>
              </a:tblGrid>
              <a:tr h="410030"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Benchmark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Action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064050"/>
                  </a:ext>
                </a:extLst>
              </a:tr>
              <a:tr h="410030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Stage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Grubhub integrated with university meal-plan APIs &amp; local cafés</a:t>
                      </a:r>
                      <a:endParaRPr lang="en-IN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306596"/>
                  </a:ext>
                </a:extLst>
              </a:tr>
              <a:tr h="410030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Stage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i="1" dirty="0"/>
                        <a:t>Grubhub loyalty + </a:t>
                      </a:r>
                      <a:r>
                        <a:rPr lang="en-IN" sz="1100" b="1" i="1" dirty="0" err="1"/>
                        <a:t>SkillArena</a:t>
                      </a:r>
                      <a:r>
                        <a:rPr lang="en-IN" sz="1100" b="1" i="1" dirty="0"/>
                        <a:t> habit loop (Duolingo/Strava model)</a:t>
                      </a:r>
                      <a:endParaRPr lang="en-IN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34260"/>
                  </a:ext>
                </a:extLst>
              </a:tr>
              <a:tr h="410030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Stage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Grubhub micro-hubs + Uber reliability models.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910465"/>
                  </a:ext>
                </a:extLst>
              </a:tr>
              <a:tr h="410030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Stage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Grubhub multi-campus ecosystem</a:t>
                      </a:r>
                      <a:endParaRPr lang="en-IN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023394"/>
                  </a:ext>
                </a:extLst>
              </a:tr>
            </a:tbl>
          </a:graphicData>
        </a:graphic>
      </p:graphicFrame>
      <p:sp>
        <p:nvSpPr>
          <p:cNvPr id="103" name="Rectangle 102">
            <a:extLst>
              <a:ext uri="{FF2B5EF4-FFF2-40B4-BE49-F238E27FC236}">
                <a16:creationId xmlns:a16="http://schemas.microsoft.com/office/drawing/2014/main" id="{BFCDED3D-F2A0-0E60-4D72-8839365383A1}"/>
              </a:ext>
            </a:extLst>
          </p:cNvPr>
          <p:cNvSpPr/>
          <p:nvPr/>
        </p:nvSpPr>
        <p:spPr>
          <a:xfrm>
            <a:off x="6280292" y="783968"/>
            <a:ext cx="5912503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Execution Dashboard — KPIs, Benchmarks &amp; Next Steps</a:t>
            </a:r>
            <a:endParaRPr lang="en-IN" sz="1400" b="1" u="sn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9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4026A81-D891-6B7E-1E26-8ECE6CC667AB}"/>
              </a:ext>
            </a:extLst>
          </p:cNvPr>
          <p:cNvGrpSpPr/>
          <p:nvPr/>
        </p:nvGrpSpPr>
        <p:grpSpPr>
          <a:xfrm>
            <a:off x="1438117" y="-74698"/>
            <a:ext cx="10058134" cy="810828"/>
            <a:chOff x="0" y="-47625"/>
            <a:chExt cx="838121" cy="413090"/>
          </a:xfrm>
        </p:grpSpPr>
        <p:sp>
          <p:nvSpPr>
            <p:cNvPr id="6" name="Freeform 23">
              <a:extLst>
                <a:ext uri="{FF2B5EF4-FFF2-40B4-BE49-F238E27FC236}">
                  <a16:creationId xmlns:a16="http://schemas.microsoft.com/office/drawing/2014/main" id="{D79D251E-05F9-966F-7FC2-FF99D583AD40}"/>
                </a:ext>
              </a:extLst>
            </p:cNvPr>
            <p:cNvSpPr/>
            <p:nvPr/>
          </p:nvSpPr>
          <p:spPr>
            <a:xfrm>
              <a:off x="0" y="0"/>
              <a:ext cx="838121" cy="365465"/>
            </a:xfrm>
            <a:custGeom>
              <a:avLst/>
              <a:gdLst/>
              <a:ahLst/>
              <a:cxnLst/>
              <a:rect l="l" t="t" r="r" b="b"/>
              <a:pathLst>
                <a:path w="838121" h="365465">
                  <a:moveTo>
                    <a:pt x="0" y="0"/>
                  </a:moveTo>
                  <a:lnTo>
                    <a:pt x="838121" y="0"/>
                  </a:lnTo>
                  <a:lnTo>
                    <a:pt x="838121" y="365465"/>
                  </a:lnTo>
                  <a:lnTo>
                    <a:pt x="0" y="365465"/>
                  </a:lnTo>
                  <a:close/>
                </a:path>
              </a:pathLst>
            </a:custGeom>
            <a:solidFill>
              <a:srgbClr val="FF653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7" name="TextBox 24">
              <a:extLst>
                <a:ext uri="{FF2B5EF4-FFF2-40B4-BE49-F238E27FC236}">
                  <a16:creationId xmlns:a16="http://schemas.microsoft.com/office/drawing/2014/main" id="{D5D492A6-2513-5718-2920-915929C9DBCE}"/>
                </a:ext>
              </a:extLst>
            </p:cNvPr>
            <p:cNvSpPr txBox="1"/>
            <p:nvPr/>
          </p:nvSpPr>
          <p:spPr>
            <a:xfrm>
              <a:off x="0" y="-47625"/>
              <a:ext cx="838121" cy="413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D6AA570-C2F5-C938-05A5-6F476B62E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19" y="23779"/>
            <a:ext cx="1261979" cy="70735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945127F-3282-6736-23DF-770966FA042C}"/>
              </a:ext>
            </a:extLst>
          </p:cNvPr>
          <p:cNvGrpSpPr>
            <a:grpSpLocks noChangeAspect="1"/>
          </p:cNvGrpSpPr>
          <p:nvPr/>
        </p:nvGrpSpPr>
        <p:grpSpPr>
          <a:xfrm>
            <a:off x="11591582" y="103378"/>
            <a:ext cx="600418" cy="548142"/>
            <a:chOff x="0" y="0"/>
            <a:chExt cx="901065" cy="986663"/>
          </a:xfrm>
        </p:grpSpPr>
        <p:sp>
          <p:nvSpPr>
            <p:cNvPr id="5" name="Freeform 13">
              <a:extLst>
                <a:ext uri="{FF2B5EF4-FFF2-40B4-BE49-F238E27FC236}">
                  <a16:creationId xmlns:a16="http://schemas.microsoft.com/office/drawing/2014/main" id="{1DB13408-0BEF-068D-C041-C83348B0C6DB}"/>
                </a:ext>
              </a:extLst>
            </p:cNvPr>
            <p:cNvSpPr/>
            <p:nvPr/>
          </p:nvSpPr>
          <p:spPr>
            <a:xfrm>
              <a:off x="0" y="0"/>
              <a:ext cx="901065" cy="986663"/>
            </a:xfrm>
            <a:custGeom>
              <a:avLst/>
              <a:gdLst/>
              <a:ahLst/>
              <a:cxnLst/>
              <a:rect l="l" t="t" r="r" b="b"/>
              <a:pathLst>
                <a:path w="901065" h="986663">
                  <a:moveTo>
                    <a:pt x="0" y="0"/>
                  </a:moveTo>
                  <a:lnTo>
                    <a:pt x="901065" y="0"/>
                  </a:lnTo>
                  <a:lnTo>
                    <a:pt x="901065" y="986663"/>
                  </a:lnTo>
                  <a:lnTo>
                    <a:pt x="0" y="986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3" b="-2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sp>
        <p:nvSpPr>
          <p:cNvPr id="9" name="object 15">
            <a:extLst>
              <a:ext uri="{FF2B5EF4-FFF2-40B4-BE49-F238E27FC236}">
                <a16:creationId xmlns:a16="http://schemas.microsoft.com/office/drawing/2014/main" id="{FADC5439-2AA3-EA70-7157-54B36AB60D48}"/>
              </a:ext>
            </a:extLst>
          </p:cNvPr>
          <p:cNvSpPr/>
          <p:nvPr/>
        </p:nvSpPr>
        <p:spPr>
          <a:xfrm>
            <a:off x="5063718" y="2034109"/>
            <a:ext cx="7980489" cy="45719"/>
          </a:xfrm>
          <a:custGeom>
            <a:avLst/>
            <a:gdLst/>
            <a:ahLst/>
            <a:cxnLst/>
            <a:rect l="l" t="t" r="r" b="b"/>
            <a:pathLst>
              <a:path w="5753734">
                <a:moveTo>
                  <a:pt x="0" y="0"/>
                </a:moveTo>
                <a:lnTo>
                  <a:pt x="5753200" y="0"/>
                </a:lnTo>
              </a:path>
            </a:pathLst>
          </a:custGeom>
          <a:ln w="55903">
            <a:solidFill>
              <a:srgbClr val="B4B4B4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79F4B15C-02A9-B8B2-B1D3-66B806268CB5}"/>
              </a:ext>
            </a:extLst>
          </p:cNvPr>
          <p:cNvSpPr/>
          <p:nvPr/>
        </p:nvSpPr>
        <p:spPr>
          <a:xfrm>
            <a:off x="5026071" y="6832445"/>
            <a:ext cx="8263890" cy="6773"/>
          </a:xfrm>
          <a:custGeom>
            <a:avLst/>
            <a:gdLst/>
            <a:ahLst/>
            <a:cxnLst/>
            <a:rect l="l" t="t" r="r" b="b"/>
            <a:pathLst>
              <a:path w="12395835" h="10160">
                <a:moveTo>
                  <a:pt x="0" y="9540"/>
                </a:moveTo>
                <a:lnTo>
                  <a:pt x="6156077" y="9540"/>
                </a:lnTo>
              </a:path>
              <a:path w="12395835" h="10160">
                <a:moveTo>
                  <a:pt x="6239467" y="0"/>
                </a:moveTo>
                <a:lnTo>
                  <a:pt x="12395544" y="0"/>
                </a:lnTo>
              </a:path>
            </a:pathLst>
          </a:custGeom>
          <a:ln w="57149">
            <a:solidFill>
              <a:srgbClr val="B4B4B4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37091E-197F-6A83-B0CD-8349E7F0AEE6}"/>
              </a:ext>
            </a:extLst>
          </p:cNvPr>
          <p:cNvSpPr txBox="1"/>
          <p:nvPr/>
        </p:nvSpPr>
        <p:spPr>
          <a:xfrm>
            <a:off x="130419" y="1027784"/>
            <a:ext cx="271661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900" b="1" dirty="0"/>
              <a:t>      Campus Ecosystem Partnerships</a:t>
            </a:r>
          </a:p>
          <a:p>
            <a:pPr>
              <a:buNone/>
            </a:pPr>
            <a:r>
              <a:rPr lang="en-IN" sz="900" b="1" dirty="0"/>
              <a:t>Concept:</a:t>
            </a:r>
            <a:r>
              <a:rPr lang="en-IN" sz="900" dirty="0"/>
              <a:t> Integrate mess, cafés, stationary stores, and hostels into one Swiggy Campus Wallet.</a:t>
            </a:r>
            <a:br>
              <a:rPr lang="en-IN" sz="900" dirty="0"/>
            </a:br>
            <a:r>
              <a:rPr lang="en-IN" sz="900" b="1" dirty="0"/>
              <a:t>Insight:</a:t>
            </a:r>
            <a:r>
              <a:rPr lang="en-IN" sz="900" dirty="0"/>
              <a:t> Similar to WeChat Campus Mini Apps in China, where 70% of payments now occur in student ecosystems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574142-E92C-DD3E-3720-49E38A1732F0}"/>
              </a:ext>
            </a:extLst>
          </p:cNvPr>
          <p:cNvSpPr txBox="1"/>
          <p:nvPr/>
        </p:nvSpPr>
        <p:spPr>
          <a:xfrm>
            <a:off x="3291833" y="1023392"/>
            <a:ext cx="271661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900" b="1" dirty="0"/>
              <a:t>     Quick Commerce &amp; Essentials</a:t>
            </a:r>
          </a:p>
          <a:p>
            <a:r>
              <a:rPr lang="en-IN" sz="900" b="1" dirty="0"/>
              <a:t>Concept:</a:t>
            </a:r>
            <a:r>
              <a:rPr lang="en-IN" sz="900" dirty="0"/>
              <a:t> Add groceries, exam supplies, and “midnight snack kits.”</a:t>
            </a:r>
            <a:br>
              <a:rPr lang="en-IN" sz="900" dirty="0"/>
            </a:br>
            <a:br>
              <a:rPr lang="en-IN" sz="900" dirty="0"/>
            </a:br>
            <a:r>
              <a:rPr lang="en-IN" sz="900" b="1" dirty="0"/>
              <a:t>Insight:</a:t>
            </a:r>
            <a:r>
              <a:rPr lang="en-IN" sz="900" dirty="0"/>
              <a:t> </a:t>
            </a:r>
            <a:r>
              <a:rPr lang="en-IN" sz="900" dirty="0" err="1"/>
              <a:t>Zepto’s</a:t>
            </a:r>
            <a:r>
              <a:rPr lang="en-IN" sz="900" dirty="0"/>
              <a:t> 10-minute model drove +40% new user base from student micro-zones.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3FEB0A-3EAC-7A7A-EFC4-1DA204AE1BF9}"/>
              </a:ext>
            </a:extLst>
          </p:cNvPr>
          <p:cNvSpPr txBox="1"/>
          <p:nvPr/>
        </p:nvSpPr>
        <p:spPr>
          <a:xfrm>
            <a:off x="6453247" y="1013149"/>
            <a:ext cx="271661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900" b="1" dirty="0"/>
              <a:t>      Internships &amp; Brand Partnerships</a:t>
            </a:r>
            <a:br>
              <a:rPr lang="en-IN" sz="900" b="1" dirty="0"/>
            </a:br>
            <a:endParaRPr lang="en-IN" sz="900" b="1" dirty="0"/>
          </a:p>
          <a:p>
            <a:r>
              <a:rPr lang="en-IN" sz="900" b="1" dirty="0"/>
              <a:t>Concept:</a:t>
            </a:r>
            <a:r>
              <a:rPr lang="en-IN" sz="900" dirty="0"/>
              <a:t> Swiggy Ambassador Program → tie-ups with brands like Coke, Maggi, and college fests.</a:t>
            </a:r>
            <a:br>
              <a:rPr lang="en-IN" sz="900" dirty="0"/>
            </a:br>
            <a:r>
              <a:rPr lang="en-IN" sz="900" b="1" dirty="0"/>
              <a:t>Insight:</a:t>
            </a:r>
            <a:r>
              <a:rPr lang="en-IN" sz="900" dirty="0"/>
              <a:t> Red Bull Campus Ambassadors operate in 200+ colleges and achieved 3× brand recall.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95504C-81B1-2377-C971-4525E26B4CD4}"/>
              </a:ext>
            </a:extLst>
          </p:cNvPr>
          <p:cNvSpPr txBox="1"/>
          <p:nvPr/>
        </p:nvSpPr>
        <p:spPr>
          <a:xfrm>
            <a:off x="9475382" y="1013149"/>
            <a:ext cx="271661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900" b="1" dirty="0"/>
              <a:t>       Skill &amp; Community Integrations</a:t>
            </a:r>
          </a:p>
          <a:p>
            <a:r>
              <a:rPr lang="en-IN" sz="900" b="1" dirty="0"/>
              <a:t>Concept:</a:t>
            </a:r>
            <a:r>
              <a:rPr lang="en-IN" sz="900" dirty="0"/>
              <a:t> Host hackathons (“Swiggy Data Feast”) and link rewards to meal passes.</a:t>
            </a:r>
            <a:br>
              <a:rPr lang="en-IN" sz="900" dirty="0"/>
            </a:br>
            <a:br>
              <a:rPr lang="en-IN" sz="900" dirty="0"/>
            </a:br>
            <a:r>
              <a:rPr lang="en-IN" sz="900" b="1" dirty="0"/>
              <a:t>Insight:</a:t>
            </a:r>
            <a:r>
              <a:rPr lang="en-IN" sz="900" dirty="0"/>
              <a:t> Google Dev Clubs reported +60% higher student retention via reward-linked events.</a:t>
            </a:r>
          </a:p>
        </p:txBody>
      </p:sp>
      <p:pic>
        <p:nvPicPr>
          <p:cNvPr id="30" name="Picture 29" descr="A building with a flag on top&#10;&#10;AI-generated content may be incorrect.">
            <a:extLst>
              <a:ext uri="{FF2B5EF4-FFF2-40B4-BE49-F238E27FC236}">
                <a16:creationId xmlns:a16="http://schemas.microsoft.com/office/drawing/2014/main" id="{B14E511E-D51D-824C-BACA-93938D13A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07" y="1032781"/>
            <a:ext cx="183776" cy="183776"/>
          </a:xfrm>
          <a:prstGeom prst="rect">
            <a:avLst/>
          </a:prstGeom>
        </p:spPr>
      </p:pic>
      <p:pic>
        <p:nvPicPr>
          <p:cNvPr id="32" name="Picture 31" descr="A two bags with handles&#10;&#10;AI-generated content may be incorrect.">
            <a:extLst>
              <a:ext uri="{FF2B5EF4-FFF2-40B4-BE49-F238E27FC236}">
                <a16:creationId xmlns:a16="http://schemas.microsoft.com/office/drawing/2014/main" id="{84967C05-C148-E647-1C55-B854DDDAF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570" y="1033391"/>
            <a:ext cx="170390" cy="170390"/>
          </a:xfrm>
          <a:prstGeom prst="rect">
            <a:avLst/>
          </a:prstGeom>
        </p:spPr>
      </p:pic>
      <p:pic>
        <p:nvPicPr>
          <p:cNvPr id="34" name="Picture 33" descr="A yellow briefcase with two red and black objects on it&#10;&#10;AI-generated content may be incorrect.">
            <a:extLst>
              <a:ext uri="{FF2B5EF4-FFF2-40B4-BE49-F238E27FC236}">
                <a16:creationId xmlns:a16="http://schemas.microsoft.com/office/drawing/2014/main" id="{693A81B8-2133-46BE-8870-E426AEED89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01" y="1026778"/>
            <a:ext cx="177003" cy="177003"/>
          </a:xfrm>
          <a:prstGeom prst="rect">
            <a:avLst/>
          </a:prstGeom>
        </p:spPr>
      </p:pic>
      <p:pic>
        <p:nvPicPr>
          <p:cNvPr id="36" name="Picture 35" descr="A yellow square academic cap with tassel&#10;&#10;AI-generated content may be incorrect.">
            <a:extLst>
              <a:ext uri="{FF2B5EF4-FFF2-40B4-BE49-F238E27FC236}">
                <a16:creationId xmlns:a16="http://schemas.microsoft.com/office/drawing/2014/main" id="{AB4A6BB3-4453-2882-E5B0-D3A28F481D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74" y="993551"/>
            <a:ext cx="243573" cy="24357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C81480E-109B-6B5C-206B-5EE9D8FC643B}"/>
              </a:ext>
            </a:extLst>
          </p:cNvPr>
          <p:cNvSpPr/>
          <p:nvPr/>
        </p:nvSpPr>
        <p:spPr>
          <a:xfrm>
            <a:off x="0" y="726436"/>
            <a:ext cx="12192795" cy="276999"/>
          </a:xfrm>
          <a:prstGeom prst="rect">
            <a:avLst/>
          </a:prstGeom>
          <a:solidFill>
            <a:srgbClr val="F65E12"/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New Frontiers of Growth (Beyond Food</a:t>
            </a:r>
            <a:r>
              <a:rPr lang="en-US" sz="1050" b="1" dirty="0"/>
              <a:t>)</a:t>
            </a:r>
            <a:endParaRPr lang="en-IN" sz="1050" b="1" u="sng" dirty="0">
              <a:latin typeface="Arial Black" panose="020B0A04020102020204" pitchFamily="34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306548E3-0BEC-4E04-9585-B185045C7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006" y="117208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52BADFCB-515E-44CF-A811-85C37998D5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6051269"/>
              </p:ext>
            </p:extLst>
          </p:nvPr>
        </p:nvGraphicFramePr>
        <p:xfrm>
          <a:off x="54049" y="1975463"/>
          <a:ext cx="4894559" cy="3118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9" name="Rectangle 2">
            <a:extLst>
              <a:ext uri="{FF2B5EF4-FFF2-40B4-BE49-F238E27FC236}">
                <a16:creationId xmlns:a16="http://schemas.microsoft.com/office/drawing/2014/main" id="{92FBD1CF-7726-41D7-B21A-491C93E4E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6645" y="2403028"/>
            <a:ext cx="10479064" cy="226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01D5B73C-EC20-418B-BB73-FC8BF298A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049" y="4921413"/>
            <a:ext cx="2529180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84592C-E6CA-4D45-9D0B-C2BF71E712B4}"/>
              </a:ext>
            </a:extLst>
          </p:cNvPr>
          <p:cNvSpPr/>
          <p:nvPr/>
        </p:nvSpPr>
        <p:spPr>
          <a:xfrm>
            <a:off x="2477691" y="2579114"/>
            <a:ext cx="4941834" cy="108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Data Source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50" dirty="0" err="1">
                <a:solidFill>
                  <a:schemeClr val="bg1"/>
                </a:solidFill>
              </a:rPr>
              <a:t>Swiggy</a:t>
            </a:r>
            <a:r>
              <a:rPr lang="en-IN" sz="1050" dirty="0">
                <a:solidFill>
                  <a:schemeClr val="bg1"/>
                </a:solidFill>
              </a:rPr>
              <a:t> internal + EY India F&amp;B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50" dirty="0">
                <a:solidFill>
                  <a:schemeClr val="bg1"/>
                </a:solidFill>
              </a:rPr>
              <a:t>KPMG Consumer Survey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50" dirty="0" err="1">
                <a:solidFill>
                  <a:schemeClr val="bg1"/>
                </a:solidFill>
              </a:rPr>
              <a:t>Zepto</a:t>
            </a:r>
            <a:r>
              <a:rPr lang="en-IN" sz="1050" dirty="0">
                <a:solidFill>
                  <a:schemeClr val="bg1"/>
                </a:solidFill>
              </a:rPr>
              <a:t> campus pilot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50" dirty="0">
                <a:solidFill>
                  <a:schemeClr val="bg1"/>
                </a:solidFill>
              </a:rPr>
              <a:t>Red Bull / Campus Feasts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50" dirty="0">
                <a:solidFill>
                  <a:schemeClr val="bg1"/>
                </a:solidFill>
              </a:rPr>
              <a:t>Student Lifestyle Index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4EEF6DC-1AC1-412F-9AEC-CE0D01AEFB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41" y="2149850"/>
            <a:ext cx="3911209" cy="230910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3FA405E-657A-4AFD-8C06-7C1512DF5B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285" y="2149850"/>
            <a:ext cx="3089915" cy="4634872"/>
          </a:xfrm>
          <a:prstGeom prst="rect">
            <a:avLst/>
          </a:prstGeom>
        </p:spPr>
      </p:pic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8A612D38-7F8E-421B-817F-7678EEDC9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31462"/>
              </p:ext>
            </p:extLst>
          </p:nvPr>
        </p:nvGraphicFramePr>
        <p:xfrm>
          <a:off x="28249" y="5118413"/>
          <a:ext cx="4894558" cy="171403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00788">
                  <a:extLst>
                    <a:ext uri="{9D8B030D-6E8A-4147-A177-3AD203B41FA5}">
                      <a16:colId xmlns:a16="http://schemas.microsoft.com/office/drawing/2014/main" val="1370586491"/>
                    </a:ext>
                  </a:extLst>
                </a:gridCol>
                <a:gridCol w="1594515">
                  <a:extLst>
                    <a:ext uri="{9D8B030D-6E8A-4147-A177-3AD203B41FA5}">
                      <a16:colId xmlns:a16="http://schemas.microsoft.com/office/drawing/2014/main" val="3843160768"/>
                    </a:ext>
                  </a:extLst>
                </a:gridCol>
                <a:gridCol w="1499255">
                  <a:extLst>
                    <a:ext uri="{9D8B030D-6E8A-4147-A177-3AD203B41FA5}">
                      <a16:colId xmlns:a16="http://schemas.microsoft.com/office/drawing/2014/main" val="3502733116"/>
                    </a:ext>
                  </a:extLst>
                </a:gridCol>
              </a:tblGrid>
              <a:tr h="251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 dirty="0"/>
                        <a:t>Industry</a:t>
                      </a:r>
                      <a:endParaRPr lang="en-IN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 dirty="0"/>
                        <a:t>Learning</a:t>
                      </a:r>
                      <a:endParaRPr lang="en-IN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1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 dirty="0"/>
                        <a:t>Swiggy Application</a:t>
                      </a:r>
                      <a:endParaRPr lang="en-IN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400020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700" b="1" dirty="0"/>
                        <a:t>🧾 EdTech (Chegg / Coursera)</a:t>
                      </a:r>
                      <a:endParaRPr lang="en-IN" sz="7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700" b="1" dirty="0"/>
                        <a:t>Smart </a:t>
                      </a:r>
                      <a:r>
                        <a:rPr lang="fr-FR" sz="700" b="1" dirty="0" err="1"/>
                        <a:t>recommendations</a:t>
                      </a:r>
                      <a:r>
                        <a:rPr lang="fr-FR" sz="700" b="1" dirty="0"/>
                        <a:t> </a:t>
                      </a:r>
                      <a:r>
                        <a:rPr lang="fr-FR" sz="700" b="1" dirty="0" err="1"/>
                        <a:t>improve</a:t>
                      </a:r>
                      <a:r>
                        <a:rPr lang="fr-FR" sz="700" b="1" dirty="0"/>
                        <a:t> habit </a:t>
                      </a:r>
                      <a:r>
                        <a:rPr lang="fr-FR" sz="700" b="1" dirty="0" err="1"/>
                        <a:t>retention</a:t>
                      </a:r>
                      <a:r>
                        <a:rPr lang="fr-FR" sz="700" b="1" dirty="0"/>
                        <a:t>.</a:t>
                      </a:r>
                      <a:endParaRPr lang="fr-FR" sz="7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1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Adaptive “Swiggy Food Plans” that personalize meals.</a:t>
                      </a:r>
                      <a:endParaRPr lang="en-US" sz="7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224474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700" b="1" dirty="0"/>
                        <a:t>🎧 Music Apps (Spotify)</a:t>
                      </a:r>
                      <a:endParaRPr lang="en-IN" sz="7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“Daily Mix” personalization keeps users returning.</a:t>
                      </a:r>
                      <a:endParaRPr lang="en-US" sz="7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1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“Your Daily Crave” playlist for favorite foods.</a:t>
                      </a:r>
                      <a:endParaRPr lang="en-US" sz="7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639044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700" b="1" dirty="0"/>
                        <a:t>💬 Communication (Discord / Slack)</a:t>
                      </a:r>
                      <a:endParaRPr lang="en-IN" sz="7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Micro-communities boost belonging and engagement.</a:t>
                      </a:r>
                      <a:endParaRPr lang="en-US" sz="7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1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Create “Swiggy Clubs” — food + friend communities.</a:t>
                      </a:r>
                      <a:endParaRPr lang="en-US" sz="7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988141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700" b="1" dirty="0"/>
                        <a:t>💰 Fintech (</a:t>
                      </a:r>
                      <a:r>
                        <a:rPr lang="en-IN" sz="700" b="1" dirty="0" err="1"/>
                        <a:t>CashApp</a:t>
                      </a:r>
                      <a:r>
                        <a:rPr lang="en-IN" sz="700" b="1" dirty="0"/>
                        <a:t>)</a:t>
                      </a:r>
                      <a:endParaRPr lang="en-IN" sz="7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P2P split payments increase group transactions.</a:t>
                      </a:r>
                      <a:endParaRPr lang="en-US" sz="7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1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700" b="1" dirty="0"/>
                        <a:t>Enable “Split Bill” via Swiggy Wallet for friends.</a:t>
                      </a:r>
                      <a:endParaRPr lang="en-IN" sz="7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52736"/>
                  </a:ext>
                </a:extLst>
              </a:tr>
            </a:tbl>
          </a:graphicData>
        </a:graphic>
      </p:graphicFrame>
      <p:pic>
        <p:nvPicPr>
          <p:cNvPr id="62" name="Picture 61">
            <a:extLst>
              <a:ext uri="{FF2B5EF4-FFF2-40B4-BE49-F238E27FC236}">
                <a16:creationId xmlns:a16="http://schemas.microsoft.com/office/drawing/2014/main" id="{E1513310-FC27-4BB7-8080-F76881D8EF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414" y="4517634"/>
            <a:ext cx="3891536" cy="2256128"/>
          </a:xfrm>
          <a:prstGeom prst="rect">
            <a:avLst/>
          </a:prstGeom>
        </p:spPr>
      </p:pic>
      <p:sp>
        <p:nvSpPr>
          <p:cNvPr id="8" name="object 15">
            <a:extLst>
              <a:ext uri="{FF2B5EF4-FFF2-40B4-BE49-F238E27FC236}">
                <a16:creationId xmlns:a16="http://schemas.microsoft.com/office/drawing/2014/main" id="{FF810644-C027-C1FE-F069-F052A901B218}"/>
              </a:ext>
            </a:extLst>
          </p:cNvPr>
          <p:cNvSpPr/>
          <p:nvPr/>
        </p:nvSpPr>
        <p:spPr>
          <a:xfrm rot="5400000">
            <a:off x="2524056" y="4299314"/>
            <a:ext cx="4739653" cy="209243"/>
          </a:xfrm>
          <a:custGeom>
            <a:avLst/>
            <a:gdLst/>
            <a:ahLst/>
            <a:cxnLst/>
            <a:rect l="l" t="t" r="r" b="b"/>
            <a:pathLst>
              <a:path w="5753734">
                <a:moveTo>
                  <a:pt x="0" y="0"/>
                </a:moveTo>
                <a:lnTo>
                  <a:pt x="5753200" y="0"/>
                </a:lnTo>
              </a:path>
            </a:pathLst>
          </a:custGeom>
          <a:ln w="55903">
            <a:solidFill>
              <a:srgbClr val="B4B4B4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130061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2845</TotalTime>
  <Words>1305</Words>
  <Application>Microsoft Office PowerPoint</Application>
  <PresentationFormat>Widescreen</PresentationFormat>
  <Paragraphs>168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Aptos Black</vt:lpstr>
      <vt:lpstr>Arial</vt:lpstr>
      <vt:lpstr>Arial Black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Nishchal</dc:creator>
  <cp:lastModifiedBy>Soham Kamble</cp:lastModifiedBy>
  <cp:revision>236</cp:revision>
  <dcterms:created xsi:type="dcterms:W3CDTF">2025-10-14T22:44:37Z</dcterms:created>
  <dcterms:modified xsi:type="dcterms:W3CDTF">2025-10-21T07:07:24Z</dcterms:modified>
</cp:coreProperties>
</file>